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6"/>
  </p:notesMasterIdLst>
  <p:sldIdLst>
    <p:sldId id="262" r:id="rId2"/>
    <p:sldId id="282" r:id="rId3"/>
    <p:sldId id="283" r:id="rId4"/>
    <p:sldId id="285" r:id="rId5"/>
    <p:sldId id="265" r:id="rId6"/>
    <p:sldId id="267" r:id="rId7"/>
    <p:sldId id="264" r:id="rId8"/>
    <p:sldId id="281" r:id="rId9"/>
    <p:sldId id="277" r:id="rId10"/>
    <p:sldId id="269" r:id="rId11"/>
    <p:sldId id="289" r:id="rId12"/>
    <p:sldId id="292" r:id="rId13"/>
    <p:sldId id="293" r:id="rId14"/>
    <p:sldId id="286" r:id="rId15"/>
    <p:sldId id="270" r:id="rId16"/>
    <p:sldId id="290" r:id="rId17"/>
    <p:sldId id="288" r:id="rId18"/>
    <p:sldId id="291" r:id="rId19"/>
    <p:sldId id="278" r:id="rId20"/>
    <p:sldId id="287" r:id="rId21"/>
    <p:sldId id="294" r:id="rId22"/>
    <p:sldId id="295" r:id="rId23"/>
    <p:sldId id="296" r:id="rId24"/>
    <p:sldId id="297" r:id="rId25"/>
    <p:sldId id="298" r:id="rId26"/>
    <p:sldId id="299" r:id="rId27"/>
    <p:sldId id="300" r:id="rId28"/>
    <p:sldId id="301" r:id="rId29"/>
    <p:sldId id="303" r:id="rId30"/>
    <p:sldId id="279" r:id="rId31"/>
    <p:sldId id="280" r:id="rId32"/>
    <p:sldId id="304" r:id="rId33"/>
    <p:sldId id="305" r:id="rId34"/>
    <p:sldId id="274" r:id="rId35"/>
  </p:sldIdLst>
  <p:sldSz cx="9144000" cy="6858000" type="screen4x3"/>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024"/>
    <a:srgbClr val="003300"/>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0" d="100"/>
          <a:sy n="60" d="100"/>
        </p:scale>
        <p:origin x="-1284" y="-636"/>
      </p:cViewPr>
      <p:guideLst>
        <p:guide orient="horz" pos="2160"/>
        <p:guide pos="2880"/>
      </p:guideLst>
    </p:cSldViewPr>
  </p:slideViewPr>
  <p:notesTextViewPr>
    <p:cViewPr>
      <p:scale>
        <a:sx n="1" d="1"/>
        <a:sy n="1" d="1"/>
      </p:scale>
      <p:origin x="0" y="0"/>
    </p:cViewPr>
  </p:notesTextViewPr>
  <p:sorterViewPr>
    <p:cViewPr>
      <p:scale>
        <a:sx n="100" d="100"/>
        <a:sy n="100" d="100"/>
      </p:scale>
      <p:origin x="0" y="17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2335852-FD30-4B71-8E39-AEB08E569211}" type="datetimeFigureOut">
              <a:rPr lang="zh-TW" altLang="en-US" smtClean="0"/>
              <a:t>2014/3/26</a:t>
            </a:fld>
            <a:endParaRPr lang="zh-TW" altLang="en-US"/>
          </a:p>
        </p:txBody>
      </p:sp>
      <p:sp>
        <p:nvSpPr>
          <p:cNvPr id="4" name="投影片圖像版面配置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6" name="頁尾版面配置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0CC2215-4638-44D5-9B49-742DAD3DA5E7}" type="slidenum">
              <a:rPr lang="zh-TW" altLang="en-US" smtClean="0"/>
              <a:t>‹#›</a:t>
            </a:fld>
            <a:endParaRPr lang="zh-TW" altLang="en-US"/>
          </a:p>
        </p:txBody>
      </p:sp>
    </p:spTree>
    <p:extLst>
      <p:ext uri="{BB962C8B-B14F-4D97-AF65-F5344CB8AC3E}">
        <p14:creationId xmlns:p14="http://schemas.microsoft.com/office/powerpoint/2010/main" val="38261996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C0CC2215-4638-44D5-9B49-742DAD3DA5E7}" type="slidenum">
              <a:rPr lang="zh-TW" altLang="en-US" smtClean="0"/>
              <a:t>10</a:t>
            </a:fld>
            <a:endParaRPr lang="zh-TW" altLang="en-US"/>
          </a:p>
        </p:txBody>
      </p:sp>
    </p:spTree>
    <p:extLst>
      <p:ext uri="{BB962C8B-B14F-4D97-AF65-F5344CB8AC3E}">
        <p14:creationId xmlns:p14="http://schemas.microsoft.com/office/powerpoint/2010/main" val="36346599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zh-TW" altLang="en-US"/>
          </a:p>
        </p:txBody>
      </p:sp>
      <p:sp>
        <p:nvSpPr>
          <p:cNvPr id="4" name="日期版面配置區 3"/>
          <p:cNvSpPr>
            <a:spLocks noGrp="1"/>
          </p:cNvSpPr>
          <p:nvPr>
            <p:ph type="dt" sz="half" idx="10"/>
          </p:nvPr>
        </p:nvSpPr>
        <p:spPr/>
        <p:txBody>
          <a:bodyPr/>
          <a:lstStyle>
            <a:lvl1pPr>
              <a:defRPr/>
            </a:lvl1pPr>
          </a:lstStyle>
          <a:p>
            <a:pPr>
              <a:defRPr/>
            </a:pPr>
            <a:fld id="{4E29E589-C254-4A86-8E67-B3C7D799289E}" type="datetime1">
              <a:rPr lang="zh-TW" altLang="en-US">
                <a:solidFill>
                  <a:prstClr val="black">
                    <a:tint val="75000"/>
                  </a:prstClr>
                </a:solidFill>
              </a:rPr>
              <a:pPr>
                <a:defRPr/>
              </a:pPr>
              <a:t>2014/3/26</a:t>
            </a:fld>
            <a:endParaRPr lang="zh-TW" altLang="en-US">
              <a:solidFill>
                <a:prstClr val="black">
                  <a:tint val="75000"/>
                </a:prstClr>
              </a:solidFill>
            </a:endParaRPr>
          </a:p>
        </p:txBody>
      </p:sp>
      <p:sp>
        <p:nvSpPr>
          <p:cNvPr id="5" name="頁尾版面配置區 4"/>
          <p:cNvSpPr>
            <a:spLocks noGrp="1"/>
          </p:cNvSpPr>
          <p:nvPr>
            <p:ph type="ftr" sz="quarter" idx="11"/>
          </p:nvPr>
        </p:nvSpPr>
        <p:spPr/>
        <p:txBody>
          <a:bodyPr/>
          <a:lstStyle>
            <a:lvl1pPr>
              <a:defRPr/>
            </a:lvl1pPr>
          </a:lstStyle>
          <a:p>
            <a:pPr>
              <a:defRPr/>
            </a:pPr>
            <a:endParaRPr lang="zh-TW" altLang="en-US">
              <a:solidFill>
                <a:prstClr val="black">
                  <a:tint val="75000"/>
                </a:prstClr>
              </a:solidFill>
            </a:endParaRPr>
          </a:p>
        </p:txBody>
      </p:sp>
      <p:sp>
        <p:nvSpPr>
          <p:cNvPr id="6" name="投影片編號版面配置區 5"/>
          <p:cNvSpPr>
            <a:spLocks noGrp="1"/>
          </p:cNvSpPr>
          <p:nvPr>
            <p:ph type="sldNum" sz="quarter" idx="12"/>
          </p:nvPr>
        </p:nvSpPr>
        <p:spPr/>
        <p:txBody>
          <a:bodyPr/>
          <a:lstStyle>
            <a:lvl1pPr>
              <a:defRPr/>
            </a:lvl1pPr>
          </a:lstStyle>
          <a:p>
            <a:pPr>
              <a:defRPr/>
            </a:pPr>
            <a:fld id="{E5B4C58E-2559-4777-8B68-2F88B2DFCA8A}" type="slidenum">
              <a:rPr lang="zh-TW" altLang="en-US">
                <a:solidFill>
                  <a:prstClr val="black">
                    <a:tint val="75000"/>
                  </a:prstClr>
                </a:solidFill>
              </a:rPr>
              <a:pPr>
                <a:defRPr/>
              </a:pPr>
              <a:t>‹#›</a:t>
            </a:fld>
            <a:endParaRPr lang="zh-TW" altLang="en-US">
              <a:solidFill>
                <a:prstClr val="black">
                  <a:tint val="75000"/>
                </a:prstClr>
              </a:solidFill>
            </a:endParaRPr>
          </a:p>
        </p:txBody>
      </p:sp>
    </p:spTree>
    <p:extLst>
      <p:ext uri="{BB962C8B-B14F-4D97-AF65-F5344CB8AC3E}">
        <p14:creationId xmlns:p14="http://schemas.microsoft.com/office/powerpoint/2010/main" val="157087240"/>
      </p:ext>
    </p:extLst>
  </p:cSld>
  <p:clrMapOvr>
    <a:masterClrMapping/>
  </p:clrMapOvr>
  <p:transition>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lvl1pPr>
              <a:defRPr/>
            </a:lvl1pPr>
          </a:lstStyle>
          <a:p>
            <a:pPr>
              <a:defRPr/>
            </a:pPr>
            <a:fld id="{B2332097-F4C9-4928-ACF1-731CBCD18725}" type="datetime1">
              <a:rPr lang="zh-TW" altLang="en-US">
                <a:solidFill>
                  <a:prstClr val="black">
                    <a:tint val="75000"/>
                  </a:prstClr>
                </a:solidFill>
              </a:rPr>
              <a:pPr>
                <a:defRPr/>
              </a:pPr>
              <a:t>2014/3/26</a:t>
            </a:fld>
            <a:endParaRPr lang="zh-TW" altLang="en-US">
              <a:solidFill>
                <a:prstClr val="black">
                  <a:tint val="75000"/>
                </a:prstClr>
              </a:solidFill>
            </a:endParaRPr>
          </a:p>
        </p:txBody>
      </p:sp>
      <p:sp>
        <p:nvSpPr>
          <p:cNvPr id="5" name="頁尾版面配置區 4"/>
          <p:cNvSpPr>
            <a:spLocks noGrp="1"/>
          </p:cNvSpPr>
          <p:nvPr>
            <p:ph type="ftr" sz="quarter" idx="11"/>
          </p:nvPr>
        </p:nvSpPr>
        <p:spPr/>
        <p:txBody>
          <a:bodyPr/>
          <a:lstStyle>
            <a:lvl1pPr>
              <a:defRPr/>
            </a:lvl1pPr>
          </a:lstStyle>
          <a:p>
            <a:pPr>
              <a:defRPr/>
            </a:pPr>
            <a:endParaRPr lang="zh-TW" altLang="en-US">
              <a:solidFill>
                <a:prstClr val="black">
                  <a:tint val="75000"/>
                </a:prstClr>
              </a:solidFill>
            </a:endParaRPr>
          </a:p>
        </p:txBody>
      </p:sp>
      <p:sp>
        <p:nvSpPr>
          <p:cNvPr id="6" name="投影片編號版面配置區 5"/>
          <p:cNvSpPr>
            <a:spLocks noGrp="1"/>
          </p:cNvSpPr>
          <p:nvPr>
            <p:ph type="sldNum" sz="quarter" idx="12"/>
          </p:nvPr>
        </p:nvSpPr>
        <p:spPr/>
        <p:txBody>
          <a:bodyPr/>
          <a:lstStyle>
            <a:lvl1pPr>
              <a:defRPr/>
            </a:lvl1pPr>
          </a:lstStyle>
          <a:p>
            <a:pPr>
              <a:defRPr/>
            </a:pPr>
            <a:fld id="{E55729C4-9EEF-42E8-A908-820DA292C9CB}" type="slidenum">
              <a:rPr lang="zh-TW" altLang="en-US">
                <a:solidFill>
                  <a:prstClr val="black">
                    <a:tint val="75000"/>
                  </a:prstClr>
                </a:solidFill>
              </a:rPr>
              <a:pPr>
                <a:defRPr/>
              </a:pPr>
              <a:t>‹#›</a:t>
            </a:fld>
            <a:endParaRPr lang="zh-TW" altLang="en-US">
              <a:solidFill>
                <a:prstClr val="black">
                  <a:tint val="75000"/>
                </a:prstClr>
              </a:solidFill>
            </a:endParaRPr>
          </a:p>
        </p:txBody>
      </p:sp>
    </p:spTree>
    <p:extLst>
      <p:ext uri="{BB962C8B-B14F-4D97-AF65-F5344CB8AC3E}">
        <p14:creationId xmlns:p14="http://schemas.microsoft.com/office/powerpoint/2010/main" val="3562806644"/>
      </p:ext>
    </p:extLst>
  </p:cSld>
  <p:clrMapOvr>
    <a:masterClrMapping/>
  </p:clrMapOvr>
  <p:transition>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638"/>
            <a:ext cx="2057400" cy="5851525"/>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274638"/>
            <a:ext cx="6019800" cy="5851525"/>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lvl1pPr>
              <a:defRPr/>
            </a:lvl1pPr>
          </a:lstStyle>
          <a:p>
            <a:pPr>
              <a:defRPr/>
            </a:pPr>
            <a:fld id="{701E0855-5F9A-4AD1-8C6F-200790FC4578}" type="datetime1">
              <a:rPr lang="zh-TW" altLang="en-US">
                <a:solidFill>
                  <a:prstClr val="black">
                    <a:tint val="75000"/>
                  </a:prstClr>
                </a:solidFill>
              </a:rPr>
              <a:pPr>
                <a:defRPr/>
              </a:pPr>
              <a:t>2014/3/26</a:t>
            </a:fld>
            <a:endParaRPr lang="zh-TW" altLang="en-US">
              <a:solidFill>
                <a:prstClr val="black">
                  <a:tint val="75000"/>
                </a:prstClr>
              </a:solidFill>
            </a:endParaRPr>
          </a:p>
        </p:txBody>
      </p:sp>
      <p:sp>
        <p:nvSpPr>
          <p:cNvPr id="5" name="頁尾版面配置區 4"/>
          <p:cNvSpPr>
            <a:spLocks noGrp="1"/>
          </p:cNvSpPr>
          <p:nvPr>
            <p:ph type="ftr" sz="quarter" idx="11"/>
          </p:nvPr>
        </p:nvSpPr>
        <p:spPr/>
        <p:txBody>
          <a:bodyPr/>
          <a:lstStyle>
            <a:lvl1pPr>
              <a:defRPr/>
            </a:lvl1pPr>
          </a:lstStyle>
          <a:p>
            <a:pPr>
              <a:defRPr/>
            </a:pPr>
            <a:endParaRPr lang="zh-TW" altLang="en-US">
              <a:solidFill>
                <a:prstClr val="black">
                  <a:tint val="75000"/>
                </a:prstClr>
              </a:solidFill>
            </a:endParaRPr>
          </a:p>
        </p:txBody>
      </p:sp>
      <p:sp>
        <p:nvSpPr>
          <p:cNvPr id="6" name="投影片編號版面配置區 5"/>
          <p:cNvSpPr>
            <a:spLocks noGrp="1"/>
          </p:cNvSpPr>
          <p:nvPr>
            <p:ph type="sldNum" sz="quarter" idx="12"/>
          </p:nvPr>
        </p:nvSpPr>
        <p:spPr/>
        <p:txBody>
          <a:bodyPr/>
          <a:lstStyle>
            <a:lvl1pPr>
              <a:defRPr/>
            </a:lvl1pPr>
          </a:lstStyle>
          <a:p>
            <a:pPr>
              <a:defRPr/>
            </a:pPr>
            <a:fld id="{AF2F93D8-8B6A-4F5E-AA9A-7E156756C419}" type="slidenum">
              <a:rPr lang="zh-TW" altLang="en-US">
                <a:solidFill>
                  <a:prstClr val="black">
                    <a:tint val="75000"/>
                  </a:prstClr>
                </a:solidFill>
              </a:rPr>
              <a:pPr>
                <a:defRPr/>
              </a:pPr>
              <a:t>‹#›</a:t>
            </a:fld>
            <a:endParaRPr lang="zh-TW" altLang="en-US">
              <a:solidFill>
                <a:prstClr val="black">
                  <a:tint val="75000"/>
                </a:prstClr>
              </a:solidFill>
            </a:endParaRPr>
          </a:p>
        </p:txBody>
      </p:sp>
    </p:spTree>
    <p:extLst>
      <p:ext uri="{BB962C8B-B14F-4D97-AF65-F5344CB8AC3E}">
        <p14:creationId xmlns:p14="http://schemas.microsoft.com/office/powerpoint/2010/main" val="1462394844"/>
      </p:ext>
    </p:extLst>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lvl1pPr>
              <a:defRPr/>
            </a:lvl1pPr>
          </a:lstStyle>
          <a:p>
            <a:pPr>
              <a:defRPr/>
            </a:pPr>
            <a:fld id="{607D2F68-6EE9-43A3-852F-C8A9CBD7E8DC}" type="datetime1">
              <a:rPr lang="zh-TW" altLang="en-US">
                <a:solidFill>
                  <a:prstClr val="black">
                    <a:tint val="75000"/>
                  </a:prstClr>
                </a:solidFill>
              </a:rPr>
              <a:pPr>
                <a:defRPr/>
              </a:pPr>
              <a:t>2014/3/26</a:t>
            </a:fld>
            <a:endParaRPr lang="zh-TW" altLang="en-US">
              <a:solidFill>
                <a:prstClr val="black">
                  <a:tint val="75000"/>
                </a:prstClr>
              </a:solidFill>
            </a:endParaRPr>
          </a:p>
        </p:txBody>
      </p:sp>
      <p:sp>
        <p:nvSpPr>
          <p:cNvPr id="5" name="頁尾版面配置區 4"/>
          <p:cNvSpPr>
            <a:spLocks noGrp="1"/>
          </p:cNvSpPr>
          <p:nvPr>
            <p:ph type="ftr" sz="quarter" idx="11"/>
          </p:nvPr>
        </p:nvSpPr>
        <p:spPr/>
        <p:txBody>
          <a:bodyPr/>
          <a:lstStyle>
            <a:lvl1pPr>
              <a:defRPr/>
            </a:lvl1pPr>
          </a:lstStyle>
          <a:p>
            <a:pPr>
              <a:defRPr/>
            </a:pPr>
            <a:endParaRPr lang="zh-TW" altLang="en-US">
              <a:solidFill>
                <a:prstClr val="black">
                  <a:tint val="75000"/>
                </a:prstClr>
              </a:solidFill>
            </a:endParaRPr>
          </a:p>
        </p:txBody>
      </p:sp>
      <p:sp>
        <p:nvSpPr>
          <p:cNvPr id="6" name="投影片編號版面配置區 5"/>
          <p:cNvSpPr>
            <a:spLocks noGrp="1"/>
          </p:cNvSpPr>
          <p:nvPr>
            <p:ph type="sldNum" sz="quarter" idx="12"/>
          </p:nvPr>
        </p:nvSpPr>
        <p:spPr/>
        <p:txBody>
          <a:bodyPr/>
          <a:lstStyle>
            <a:lvl1pPr>
              <a:defRPr/>
            </a:lvl1pPr>
          </a:lstStyle>
          <a:p>
            <a:pPr>
              <a:defRPr/>
            </a:pPr>
            <a:fld id="{9196F8A2-8F5B-47FF-A958-599FA96C2849}" type="slidenum">
              <a:rPr lang="zh-TW" altLang="en-US">
                <a:solidFill>
                  <a:prstClr val="black">
                    <a:tint val="75000"/>
                  </a:prstClr>
                </a:solidFill>
              </a:rPr>
              <a:pPr>
                <a:defRPr/>
              </a:pPr>
              <a:t>‹#›</a:t>
            </a:fld>
            <a:endParaRPr lang="zh-TW" altLang="en-US">
              <a:solidFill>
                <a:prstClr val="black">
                  <a:tint val="75000"/>
                </a:prstClr>
              </a:solidFill>
            </a:endParaRPr>
          </a:p>
        </p:txBody>
      </p:sp>
    </p:spTree>
    <p:extLst>
      <p:ext uri="{BB962C8B-B14F-4D97-AF65-F5344CB8AC3E}">
        <p14:creationId xmlns:p14="http://schemas.microsoft.com/office/powerpoint/2010/main" val="3148873266"/>
      </p:ext>
    </p:extLst>
  </p:cSld>
  <p:clrMapOvr>
    <a:masterClrMapping/>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4" name="日期版面配置區 3"/>
          <p:cNvSpPr>
            <a:spLocks noGrp="1"/>
          </p:cNvSpPr>
          <p:nvPr>
            <p:ph type="dt" sz="half" idx="10"/>
          </p:nvPr>
        </p:nvSpPr>
        <p:spPr/>
        <p:txBody>
          <a:bodyPr/>
          <a:lstStyle>
            <a:lvl1pPr>
              <a:defRPr/>
            </a:lvl1pPr>
          </a:lstStyle>
          <a:p>
            <a:pPr>
              <a:defRPr/>
            </a:pPr>
            <a:fld id="{20D8B84F-445A-4AB4-8EED-361B8D9F926A}" type="datetime1">
              <a:rPr lang="zh-TW" altLang="en-US">
                <a:solidFill>
                  <a:prstClr val="black">
                    <a:tint val="75000"/>
                  </a:prstClr>
                </a:solidFill>
              </a:rPr>
              <a:pPr>
                <a:defRPr/>
              </a:pPr>
              <a:t>2014/3/26</a:t>
            </a:fld>
            <a:endParaRPr lang="zh-TW" altLang="en-US">
              <a:solidFill>
                <a:prstClr val="black">
                  <a:tint val="75000"/>
                </a:prstClr>
              </a:solidFill>
            </a:endParaRPr>
          </a:p>
        </p:txBody>
      </p:sp>
      <p:sp>
        <p:nvSpPr>
          <p:cNvPr id="5" name="頁尾版面配置區 4"/>
          <p:cNvSpPr>
            <a:spLocks noGrp="1"/>
          </p:cNvSpPr>
          <p:nvPr>
            <p:ph type="ftr" sz="quarter" idx="11"/>
          </p:nvPr>
        </p:nvSpPr>
        <p:spPr/>
        <p:txBody>
          <a:bodyPr/>
          <a:lstStyle>
            <a:lvl1pPr>
              <a:defRPr/>
            </a:lvl1pPr>
          </a:lstStyle>
          <a:p>
            <a:pPr>
              <a:defRPr/>
            </a:pPr>
            <a:endParaRPr lang="zh-TW" altLang="en-US">
              <a:solidFill>
                <a:prstClr val="black">
                  <a:tint val="75000"/>
                </a:prstClr>
              </a:solidFill>
            </a:endParaRPr>
          </a:p>
        </p:txBody>
      </p:sp>
      <p:sp>
        <p:nvSpPr>
          <p:cNvPr id="6" name="投影片編號版面配置區 5"/>
          <p:cNvSpPr>
            <a:spLocks noGrp="1"/>
          </p:cNvSpPr>
          <p:nvPr>
            <p:ph type="sldNum" sz="quarter" idx="12"/>
          </p:nvPr>
        </p:nvSpPr>
        <p:spPr/>
        <p:txBody>
          <a:bodyPr/>
          <a:lstStyle>
            <a:lvl1pPr>
              <a:defRPr/>
            </a:lvl1pPr>
          </a:lstStyle>
          <a:p>
            <a:pPr>
              <a:defRPr/>
            </a:pPr>
            <a:fld id="{F32E2B9B-508D-41F5-9EC8-C255A0B62BDB}" type="slidenum">
              <a:rPr lang="zh-TW" altLang="en-US">
                <a:solidFill>
                  <a:prstClr val="black">
                    <a:tint val="75000"/>
                  </a:prstClr>
                </a:solidFill>
              </a:rPr>
              <a:pPr>
                <a:defRPr/>
              </a:pPr>
              <a:t>‹#›</a:t>
            </a:fld>
            <a:endParaRPr lang="zh-TW" altLang="en-US">
              <a:solidFill>
                <a:prstClr val="black">
                  <a:tint val="75000"/>
                </a:prstClr>
              </a:solidFill>
            </a:endParaRPr>
          </a:p>
        </p:txBody>
      </p:sp>
    </p:spTree>
    <p:extLst>
      <p:ext uri="{BB962C8B-B14F-4D97-AF65-F5344CB8AC3E}">
        <p14:creationId xmlns:p14="http://schemas.microsoft.com/office/powerpoint/2010/main" val="1609468616"/>
      </p:ext>
    </p:extLst>
  </p:cSld>
  <p:clrMapOvr>
    <a:masterClrMapping/>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日期版面配置區 3"/>
          <p:cNvSpPr>
            <a:spLocks noGrp="1"/>
          </p:cNvSpPr>
          <p:nvPr>
            <p:ph type="dt" sz="half" idx="10"/>
          </p:nvPr>
        </p:nvSpPr>
        <p:spPr/>
        <p:txBody>
          <a:bodyPr/>
          <a:lstStyle>
            <a:lvl1pPr>
              <a:defRPr/>
            </a:lvl1pPr>
          </a:lstStyle>
          <a:p>
            <a:pPr>
              <a:defRPr/>
            </a:pPr>
            <a:fld id="{68161EF9-30EA-4BB5-848A-246CBF59A2A2}" type="datetime1">
              <a:rPr lang="zh-TW" altLang="en-US">
                <a:solidFill>
                  <a:prstClr val="black">
                    <a:tint val="75000"/>
                  </a:prstClr>
                </a:solidFill>
              </a:rPr>
              <a:pPr>
                <a:defRPr/>
              </a:pPr>
              <a:t>2014/3/26</a:t>
            </a:fld>
            <a:endParaRPr lang="zh-TW" altLang="en-US">
              <a:solidFill>
                <a:prstClr val="black">
                  <a:tint val="75000"/>
                </a:prstClr>
              </a:solidFill>
            </a:endParaRPr>
          </a:p>
        </p:txBody>
      </p:sp>
      <p:sp>
        <p:nvSpPr>
          <p:cNvPr id="6" name="頁尾版面配置區 4"/>
          <p:cNvSpPr>
            <a:spLocks noGrp="1"/>
          </p:cNvSpPr>
          <p:nvPr>
            <p:ph type="ftr" sz="quarter" idx="11"/>
          </p:nvPr>
        </p:nvSpPr>
        <p:spPr/>
        <p:txBody>
          <a:bodyPr/>
          <a:lstStyle>
            <a:lvl1pPr>
              <a:defRPr/>
            </a:lvl1pPr>
          </a:lstStyle>
          <a:p>
            <a:pPr>
              <a:defRPr/>
            </a:pPr>
            <a:endParaRPr lang="zh-TW" altLang="en-US">
              <a:solidFill>
                <a:prstClr val="black">
                  <a:tint val="75000"/>
                </a:prstClr>
              </a:solidFill>
            </a:endParaRPr>
          </a:p>
        </p:txBody>
      </p:sp>
      <p:sp>
        <p:nvSpPr>
          <p:cNvPr id="7" name="投影片編號版面配置區 5"/>
          <p:cNvSpPr>
            <a:spLocks noGrp="1"/>
          </p:cNvSpPr>
          <p:nvPr>
            <p:ph type="sldNum" sz="quarter" idx="12"/>
          </p:nvPr>
        </p:nvSpPr>
        <p:spPr/>
        <p:txBody>
          <a:bodyPr/>
          <a:lstStyle>
            <a:lvl1pPr>
              <a:defRPr/>
            </a:lvl1pPr>
          </a:lstStyle>
          <a:p>
            <a:pPr>
              <a:defRPr/>
            </a:pPr>
            <a:fld id="{39FC94A4-1E81-43B3-B4AA-44ABAEDA1F61}" type="slidenum">
              <a:rPr lang="zh-TW" altLang="en-US">
                <a:solidFill>
                  <a:prstClr val="black">
                    <a:tint val="75000"/>
                  </a:prstClr>
                </a:solidFill>
              </a:rPr>
              <a:pPr>
                <a:defRPr/>
              </a:pPr>
              <a:t>‹#›</a:t>
            </a:fld>
            <a:endParaRPr lang="zh-TW" altLang="en-US">
              <a:solidFill>
                <a:prstClr val="black">
                  <a:tint val="75000"/>
                </a:prstClr>
              </a:solidFill>
            </a:endParaRPr>
          </a:p>
        </p:txBody>
      </p:sp>
    </p:spTree>
    <p:extLst>
      <p:ext uri="{BB962C8B-B14F-4D97-AF65-F5344CB8AC3E}">
        <p14:creationId xmlns:p14="http://schemas.microsoft.com/office/powerpoint/2010/main" val="1255764945"/>
      </p:ext>
    </p:extLst>
  </p:cSld>
  <p:clrMapOvr>
    <a:masterClrMapping/>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日期版面配置區 3"/>
          <p:cNvSpPr>
            <a:spLocks noGrp="1"/>
          </p:cNvSpPr>
          <p:nvPr>
            <p:ph type="dt" sz="half" idx="10"/>
          </p:nvPr>
        </p:nvSpPr>
        <p:spPr/>
        <p:txBody>
          <a:bodyPr/>
          <a:lstStyle>
            <a:lvl1pPr>
              <a:defRPr/>
            </a:lvl1pPr>
          </a:lstStyle>
          <a:p>
            <a:pPr>
              <a:defRPr/>
            </a:pPr>
            <a:fld id="{1EC6525F-41A9-4B3D-922F-47D90D1B9625}" type="datetime1">
              <a:rPr lang="zh-TW" altLang="en-US">
                <a:solidFill>
                  <a:prstClr val="black">
                    <a:tint val="75000"/>
                  </a:prstClr>
                </a:solidFill>
              </a:rPr>
              <a:pPr>
                <a:defRPr/>
              </a:pPr>
              <a:t>2014/3/26</a:t>
            </a:fld>
            <a:endParaRPr lang="zh-TW" altLang="en-US">
              <a:solidFill>
                <a:prstClr val="black">
                  <a:tint val="75000"/>
                </a:prstClr>
              </a:solidFill>
            </a:endParaRPr>
          </a:p>
        </p:txBody>
      </p:sp>
      <p:sp>
        <p:nvSpPr>
          <p:cNvPr id="8" name="頁尾版面配置區 4"/>
          <p:cNvSpPr>
            <a:spLocks noGrp="1"/>
          </p:cNvSpPr>
          <p:nvPr>
            <p:ph type="ftr" sz="quarter" idx="11"/>
          </p:nvPr>
        </p:nvSpPr>
        <p:spPr/>
        <p:txBody>
          <a:bodyPr/>
          <a:lstStyle>
            <a:lvl1pPr>
              <a:defRPr/>
            </a:lvl1pPr>
          </a:lstStyle>
          <a:p>
            <a:pPr>
              <a:defRPr/>
            </a:pPr>
            <a:endParaRPr lang="zh-TW" altLang="en-US">
              <a:solidFill>
                <a:prstClr val="black">
                  <a:tint val="75000"/>
                </a:prstClr>
              </a:solidFill>
            </a:endParaRPr>
          </a:p>
        </p:txBody>
      </p:sp>
      <p:sp>
        <p:nvSpPr>
          <p:cNvPr id="9" name="投影片編號版面配置區 5"/>
          <p:cNvSpPr>
            <a:spLocks noGrp="1"/>
          </p:cNvSpPr>
          <p:nvPr>
            <p:ph type="sldNum" sz="quarter" idx="12"/>
          </p:nvPr>
        </p:nvSpPr>
        <p:spPr/>
        <p:txBody>
          <a:bodyPr/>
          <a:lstStyle>
            <a:lvl1pPr>
              <a:defRPr/>
            </a:lvl1pPr>
          </a:lstStyle>
          <a:p>
            <a:pPr>
              <a:defRPr/>
            </a:pPr>
            <a:fld id="{FE06B297-EC27-490B-95B4-F89DDF988552}" type="slidenum">
              <a:rPr lang="zh-TW" altLang="en-US">
                <a:solidFill>
                  <a:prstClr val="black">
                    <a:tint val="75000"/>
                  </a:prstClr>
                </a:solidFill>
              </a:rPr>
              <a:pPr>
                <a:defRPr/>
              </a:pPr>
              <a:t>‹#›</a:t>
            </a:fld>
            <a:endParaRPr lang="zh-TW" altLang="en-US">
              <a:solidFill>
                <a:prstClr val="black">
                  <a:tint val="75000"/>
                </a:prstClr>
              </a:solidFill>
            </a:endParaRPr>
          </a:p>
        </p:txBody>
      </p:sp>
    </p:spTree>
    <p:extLst>
      <p:ext uri="{BB962C8B-B14F-4D97-AF65-F5344CB8AC3E}">
        <p14:creationId xmlns:p14="http://schemas.microsoft.com/office/powerpoint/2010/main" val="1547530297"/>
      </p:ext>
    </p:extLst>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日期版面配置區 3"/>
          <p:cNvSpPr>
            <a:spLocks noGrp="1"/>
          </p:cNvSpPr>
          <p:nvPr>
            <p:ph type="dt" sz="half" idx="10"/>
          </p:nvPr>
        </p:nvSpPr>
        <p:spPr/>
        <p:txBody>
          <a:bodyPr/>
          <a:lstStyle>
            <a:lvl1pPr>
              <a:defRPr/>
            </a:lvl1pPr>
          </a:lstStyle>
          <a:p>
            <a:pPr>
              <a:defRPr/>
            </a:pPr>
            <a:fld id="{CEA364B8-9112-4F82-AEBA-937B90903A6D}" type="datetime1">
              <a:rPr lang="zh-TW" altLang="en-US">
                <a:solidFill>
                  <a:prstClr val="black">
                    <a:tint val="75000"/>
                  </a:prstClr>
                </a:solidFill>
              </a:rPr>
              <a:pPr>
                <a:defRPr/>
              </a:pPr>
              <a:t>2014/3/26</a:t>
            </a:fld>
            <a:endParaRPr lang="zh-TW" altLang="en-US">
              <a:solidFill>
                <a:prstClr val="black">
                  <a:tint val="75000"/>
                </a:prstClr>
              </a:solidFill>
            </a:endParaRPr>
          </a:p>
        </p:txBody>
      </p:sp>
      <p:sp>
        <p:nvSpPr>
          <p:cNvPr id="4" name="頁尾版面配置區 4"/>
          <p:cNvSpPr>
            <a:spLocks noGrp="1"/>
          </p:cNvSpPr>
          <p:nvPr>
            <p:ph type="ftr" sz="quarter" idx="11"/>
          </p:nvPr>
        </p:nvSpPr>
        <p:spPr/>
        <p:txBody>
          <a:bodyPr/>
          <a:lstStyle>
            <a:lvl1pPr>
              <a:defRPr/>
            </a:lvl1pPr>
          </a:lstStyle>
          <a:p>
            <a:pPr>
              <a:defRPr/>
            </a:pPr>
            <a:endParaRPr lang="zh-TW" altLang="en-US">
              <a:solidFill>
                <a:prstClr val="black">
                  <a:tint val="75000"/>
                </a:prstClr>
              </a:solidFill>
            </a:endParaRPr>
          </a:p>
        </p:txBody>
      </p:sp>
      <p:sp>
        <p:nvSpPr>
          <p:cNvPr id="5" name="投影片編號版面配置區 5"/>
          <p:cNvSpPr>
            <a:spLocks noGrp="1"/>
          </p:cNvSpPr>
          <p:nvPr>
            <p:ph type="sldNum" sz="quarter" idx="12"/>
          </p:nvPr>
        </p:nvSpPr>
        <p:spPr/>
        <p:txBody>
          <a:bodyPr/>
          <a:lstStyle>
            <a:lvl1pPr>
              <a:defRPr/>
            </a:lvl1pPr>
          </a:lstStyle>
          <a:p>
            <a:pPr>
              <a:defRPr/>
            </a:pPr>
            <a:fld id="{CEFC96E4-E829-45B4-98D8-ACB7133BDFDC}" type="slidenum">
              <a:rPr lang="zh-TW" altLang="en-US">
                <a:solidFill>
                  <a:prstClr val="black">
                    <a:tint val="75000"/>
                  </a:prstClr>
                </a:solidFill>
              </a:rPr>
              <a:pPr>
                <a:defRPr/>
              </a:pPr>
              <a:t>‹#›</a:t>
            </a:fld>
            <a:endParaRPr lang="zh-TW" altLang="en-US">
              <a:solidFill>
                <a:prstClr val="black">
                  <a:tint val="75000"/>
                </a:prstClr>
              </a:solidFill>
            </a:endParaRPr>
          </a:p>
        </p:txBody>
      </p:sp>
    </p:spTree>
    <p:extLst>
      <p:ext uri="{BB962C8B-B14F-4D97-AF65-F5344CB8AC3E}">
        <p14:creationId xmlns:p14="http://schemas.microsoft.com/office/powerpoint/2010/main" val="589490349"/>
      </p:ext>
    </p:extLst>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3"/>
          <p:cNvSpPr>
            <a:spLocks noGrp="1"/>
          </p:cNvSpPr>
          <p:nvPr>
            <p:ph type="dt" sz="half" idx="10"/>
          </p:nvPr>
        </p:nvSpPr>
        <p:spPr/>
        <p:txBody>
          <a:bodyPr/>
          <a:lstStyle>
            <a:lvl1pPr>
              <a:defRPr/>
            </a:lvl1pPr>
          </a:lstStyle>
          <a:p>
            <a:pPr>
              <a:defRPr/>
            </a:pPr>
            <a:fld id="{497A1681-D932-483B-AD4B-CB09D61812F8}" type="datetime1">
              <a:rPr lang="zh-TW" altLang="en-US">
                <a:solidFill>
                  <a:prstClr val="black">
                    <a:tint val="75000"/>
                  </a:prstClr>
                </a:solidFill>
              </a:rPr>
              <a:pPr>
                <a:defRPr/>
              </a:pPr>
              <a:t>2014/3/26</a:t>
            </a:fld>
            <a:endParaRPr lang="zh-TW" altLang="en-US">
              <a:solidFill>
                <a:prstClr val="black">
                  <a:tint val="75000"/>
                </a:prstClr>
              </a:solidFill>
            </a:endParaRPr>
          </a:p>
        </p:txBody>
      </p:sp>
      <p:sp>
        <p:nvSpPr>
          <p:cNvPr id="3" name="頁尾版面配置區 4"/>
          <p:cNvSpPr>
            <a:spLocks noGrp="1"/>
          </p:cNvSpPr>
          <p:nvPr>
            <p:ph type="ftr" sz="quarter" idx="11"/>
          </p:nvPr>
        </p:nvSpPr>
        <p:spPr/>
        <p:txBody>
          <a:bodyPr/>
          <a:lstStyle>
            <a:lvl1pPr>
              <a:defRPr/>
            </a:lvl1pPr>
          </a:lstStyle>
          <a:p>
            <a:pPr>
              <a:defRPr/>
            </a:pPr>
            <a:endParaRPr lang="zh-TW" altLang="en-US">
              <a:solidFill>
                <a:prstClr val="black">
                  <a:tint val="75000"/>
                </a:prstClr>
              </a:solidFill>
            </a:endParaRPr>
          </a:p>
        </p:txBody>
      </p:sp>
      <p:sp>
        <p:nvSpPr>
          <p:cNvPr id="4" name="投影片編號版面配置區 5"/>
          <p:cNvSpPr>
            <a:spLocks noGrp="1"/>
          </p:cNvSpPr>
          <p:nvPr>
            <p:ph type="sldNum" sz="quarter" idx="12"/>
          </p:nvPr>
        </p:nvSpPr>
        <p:spPr/>
        <p:txBody>
          <a:bodyPr/>
          <a:lstStyle>
            <a:lvl1pPr>
              <a:defRPr/>
            </a:lvl1pPr>
          </a:lstStyle>
          <a:p>
            <a:pPr>
              <a:defRPr/>
            </a:pPr>
            <a:fld id="{F6B14E52-E253-4A39-9705-6A1FE5065D8F}" type="slidenum">
              <a:rPr lang="zh-TW" altLang="en-US">
                <a:solidFill>
                  <a:prstClr val="black">
                    <a:tint val="75000"/>
                  </a:prstClr>
                </a:solidFill>
              </a:rPr>
              <a:pPr>
                <a:defRPr/>
              </a:pPr>
              <a:t>‹#›</a:t>
            </a:fld>
            <a:endParaRPr lang="zh-TW" altLang="en-US">
              <a:solidFill>
                <a:prstClr val="black">
                  <a:tint val="75000"/>
                </a:prstClr>
              </a:solidFill>
            </a:endParaRPr>
          </a:p>
        </p:txBody>
      </p:sp>
    </p:spTree>
    <p:extLst>
      <p:ext uri="{BB962C8B-B14F-4D97-AF65-F5344CB8AC3E}">
        <p14:creationId xmlns:p14="http://schemas.microsoft.com/office/powerpoint/2010/main" val="2656008266"/>
      </p:ext>
    </p:extLst>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3"/>
          <p:cNvSpPr>
            <a:spLocks noGrp="1"/>
          </p:cNvSpPr>
          <p:nvPr>
            <p:ph type="dt" sz="half" idx="10"/>
          </p:nvPr>
        </p:nvSpPr>
        <p:spPr/>
        <p:txBody>
          <a:bodyPr/>
          <a:lstStyle>
            <a:lvl1pPr>
              <a:defRPr/>
            </a:lvl1pPr>
          </a:lstStyle>
          <a:p>
            <a:pPr>
              <a:defRPr/>
            </a:pPr>
            <a:fld id="{07E83171-A734-40A0-ACE5-FC66DA21EA5F}" type="datetime1">
              <a:rPr lang="zh-TW" altLang="en-US">
                <a:solidFill>
                  <a:prstClr val="black">
                    <a:tint val="75000"/>
                  </a:prstClr>
                </a:solidFill>
              </a:rPr>
              <a:pPr>
                <a:defRPr/>
              </a:pPr>
              <a:t>2014/3/26</a:t>
            </a:fld>
            <a:endParaRPr lang="zh-TW" altLang="en-US">
              <a:solidFill>
                <a:prstClr val="black">
                  <a:tint val="75000"/>
                </a:prstClr>
              </a:solidFill>
            </a:endParaRPr>
          </a:p>
        </p:txBody>
      </p:sp>
      <p:sp>
        <p:nvSpPr>
          <p:cNvPr id="6" name="頁尾版面配置區 4"/>
          <p:cNvSpPr>
            <a:spLocks noGrp="1"/>
          </p:cNvSpPr>
          <p:nvPr>
            <p:ph type="ftr" sz="quarter" idx="11"/>
          </p:nvPr>
        </p:nvSpPr>
        <p:spPr/>
        <p:txBody>
          <a:bodyPr/>
          <a:lstStyle>
            <a:lvl1pPr>
              <a:defRPr/>
            </a:lvl1pPr>
          </a:lstStyle>
          <a:p>
            <a:pPr>
              <a:defRPr/>
            </a:pPr>
            <a:endParaRPr lang="zh-TW" altLang="en-US">
              <a:solidFill>
                <a:prstClr val="black">
                  <a:tint val="75000"/>
                </a:prstClr>
              </a:solidFill>
            </a:endParaRPr>
          </a:p>
        </p:txBody>
      </p:sp>
      <p:sp>
        <p:nvSpPr>
          <p:cNvPr id="7" name="投影片編號版面配置區 5"/>
          <p:cNvSpPr>
            <a:spLocks noGrp="1"/>
          </p:cNvSpPr>
          <p:nvPr>
            <p:ph type="sldNum" sz="quarter" idx="12"/>
          </p:nvPr>
        </p:nvSpPr>
        <p:spPr/>
        <p:txBody>
          <a:bodyPr/>
          <a:lstStyle>
            <a:lvl1pPr>
              <a:defRPr/>
            </a:lvl1pPr>
          </a:lstStyle>
          <a:p>
            <a:pPr>
              <a:defRPr/>
            </a:pPr>
            <a:fld id="{D45254A8-70AB-4005-AA4C-8D75538747A1}" type="slidenum">
              <a:rPr lang="zh-TW" altLang="en-US">
                <a:solidFill>
                  <a:prstClr val="black">
                    <a:tint val="75000"/>
                  </a:prstClr>
                </a:solidFill>
              </a:rPr>
              <a:pPr>
                <a:defRPr/>
              </a:pPr>
              <a:t>‹#›</a:t>
            </a:fld>
            <a:endParaRPr lang="zh-TW" altLang="en-US">
              <a:solidFill>
                <a:prstClr val="black">
                  <a:tint val="75000"/>
                </a:prstClr>
              </a:solidFill>
            </a:endParaRPr>
          </a:p>
        </p:txBody>
      </p:sp>
    </p:spTree>
    <p:extLst>
      <p:ext uri="{BB962C8B-B14F-4D97-AF65-F5344CB8AC3E}">
        <p14:creationId xmlns:p14="http://schemas.microsoft.com/office/powerpoint/2010/main" val="603601627"/>
      </p:ext>
    </p:extLst>
  </p:cSld>
  <p:clrMapOvr>
    <a:masterClrMapping/>
  </p:clrMapOvr>
  <p:transition>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TW" altLang="en-US" noProof="0" smtClean="0"/>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3"/>
          <p:cNvSpPr>
            <a:spLocks noGrp="1"/>
          </p:cNvSpPr>
          <p:nvPr>
            <p:ph type="dt" sz="half" idx="10"/>
          </p:nvPr>
        </p:nvSpPr>
        <p:spPr/>
        <p:txBody>
          <a:bodyPr/>
          <a:lstStyle>
            <a:lvl1pPr>
              <a:defRPr/>
            </a:lvl1pPr>
          </a:lstStyle>
          <a:p>
            <a:pPr>
              <a:defRPr/>
            </a:pPr>
            <a:fld id="{B5031314-51CE-49E5-8579-7E315F58A622}" type="datetime1">
              <a:rPr lang="zh-TW" altLang="en-US">
                <a:solidFill>
                  <a:prstClr val="black">
                    <a:tint val="75000"/>
                  </a:prstClr>
                </a:solidFill>
              </a:rPr>
              <a:pPr>
                <a:defRPr/>
              </a:pPr>
              <a:t>2014/3/26</a:t>
            </a:fld>
            <a:endParaRPr lang="zh-TW" altLang="en-US">
              <a:solidFill>
                <a:prstClr val="black">
                  <a:tint val="75000"/>
                </a:prstClr>
              </a:solidFill>
            </a:endParaRPr>
          </a:p>
        </p:txBody>
      </p:sp>
      <p:sp>
        <p:nvSpPr>
          <p:cNvPr id="6" name="頁尾版面配置區 4"/>
          <p:cNvSpPr>
            <a:spLocks noGrp="1"/>
          </p:cNvSpPr>
          <p:nvPr>
            <p:ph type="ftr" sz="quarter" idx="11"/>
          </p:nvPr>
        </p:nvSpPr>
        <p:spPr/>
        <p:txBody>
          <a:bodyPr/>
          <a:lstStyle>
            <a:lvl1pPr>
              <a:defRPr/>
            </a:lvl1pPr>
          </a:lstStyle>
          <a:p>
            <a:pPr>
              <a:defRPr/>
            </a:pPr>
            <a:endParaRPr lang="zh-TW" altLang="en-US">
              <a:solidFill>
                <a:prstClr val="black">
                  <a:tint val="75000"/>
                </a:prstClr>
              </a:solidFill>
            </a:endParaRPr>
          </a:p>
        </p:txBody>
      </p:sp>
      <p:sp>
        <p:nvSpPr>
          <p:cNvPr id="7" name="投影片編號版面配置區 5"/>
          <p:cNvSpPr>
            <a:spLocks noGrp="1"/>
          </p:cNvSpPr>
          <p:nvPr>
            <p:ph type="sldNum" sz="quarter" idx="12"/>
          </p:nvPr>
        </p:nvSpPr>
        <p:spPr/>
        <p:txBody>
          <a:bodyPr/>
          <a:lstStyle>
            <a:lvl1pPr>
              <a:defRPr/>
            </a:lvl1pPr>
          </a:lstStyle>
          <a:p>
            <a:pPr>
              <a:defRPr/>
            </a:pPr>
            <a:fld id="{395D56B3-E7C0-488C-8574-0E58F18262D4}" type="slidenum">
              <a:rPr lang="zh-TW" altLang="en-US">
                <a:solidFill>
                  <a:prstClr val="black">
                    <a:tint val="75000"/>
                  </a:prstClr>
                </a:solidFill>
              </a:rPr>
              <a:pPr>
                <a:defRPr/>
              </a:pPr>
              <a:t>‹#›</a:t>
            </a:fld>
            <a:endParaRPr lang="zh-TW" altLang="en-US">
              <a:solidFill>
                <a:prstClr val="black">
                  <a:tint val="75000"/>
                </a:prstClr>
              </a:solidFill>
            </a:endParaRPr>
          </a:p>
        </p:txBody>
      </p:sp>
    </p:spTree>
    <p:extLst>
      <p:ext uri="{BB962C8B-B14F-4D97-AF65-F5344CB8AC3E}">
        <p14:creationId xmlns:p14="http://schemas.microsoft.com/office/powerpoint/2010/main" val="2606526384"/>
      </p:ext>
    </p:extLst>
  </p:cSld>
  <p:clrMapOvr>
    <a:masterClrMapping/>
  </p:clrMapOvr>
  <p:transition>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1026" name="標題版面配置區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TW" altLang="en-US" smtClean="0"/>
              <a:t>按一下以編輯母片標題樣式</a:t>
            </a:r>
          </a:p>
        </p:txBody>
      </p:sp>
      <p:sp>
        <p:nvSpPr>
          <p:cNvPr id="1027" name="文字版面配置區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p>
        </p:txBody>
      </p:sp>
      <p:sp>
        <p:nvSpPr>
          <p:cNvPr id="4" name="日期版面配置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kumimoji="0" sz="1200">
                <a:solidFill>
                  <a:schemeClr val="tx1">
                    <a:tint val="75000"/>
                  </a:schemeClr>
                </a:solidFill>
                <a:latin typeface="+mn-lt"/>
                <a:ea typeface="+mn-ea"/>
              </a:defRPr>
            </a:lvl1pPr>
          </a:lstStyle>
          <a:p>
            <a:pPr>
              <a:defRPr/>
            </a:pPr>
            <a:fld id="{06A5DF94-454A-429B-897D-64DE54D4257B}" type="datetime1">
              <a:rPr lang="zh-TW" altLang="en-US">
                <a:solidFill>
                  <a:prstClr val="black">
                    <a:tint val="75000"/>
                  </a:prstClr>
                </a:solidFill>
              </a:rPr>
              <a:pPr>
                <a:defRPr/>
              </a:pPr>
              <a:t>2014/3/26</a:t>
            </a:fld>
            <a:endParaRPr lang="zh-TW" altLang="en-US">
              <a:solidFill>
                <a:prstClr val="black">
                  <a:tint val="75000"/>
                </a:prstClr>
              </a:solidFill>
            </a:endParaRPr>
          </a:p>
        </p:txBody>
      </p:sp>
      <p:sp>
        <p:nvSpPr>
          <p:cNvPr id="5" name="頁尾版面配置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kumimoji="0" sz="1200">
                <a:solidFill>
                  <a:schemeClr val="tx1">
                    <a:tint val="75000"/>
                  </a:schemeClr>
                </a:solidFill>
                <a:latin typeface="+mn-lt"/>
                <a:ea typeface="+mn-ea"/>
              </a:defRPr>
            </a:lvl1pPr>
          </a:lstStyle>
          <a:p>
            <a:pPr>
              <a:defRPr/>
            </a:pPr>
            <a:endParaRPr lang="zh-TW" altLang="en-US">
              <a:solidFill>
                <a:prstClr val="black">
                  <a:tint val="75000"/>
                </a:prstClr>
              </a:solidFill>
            </a:endParaRPr>
          </a:p>
        </p:txBody>
      </p:sp>
      <p:sp>
        <p:nvSpPr>
          <p:cNvPr id="6" name="投影片編號版面配置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kumimoji="0" sz="1200">
                <a:solidFill>
                  <a:schemeClr val="tx1">
                    <a:tint val="75000"/>
                  </a:schemeClr>
                </a:solidFill>
                <a:latin typeface="+mn-lt"/>
                <a:ea typeface="+mn-ea"/>
              </a:defRPr>
            </a:lvl1pPr>
          </a:lstStyle>
          <a:p>
            <a:pPr>
              <a:defRPr/>
            </a:pPr>
            <a:fld id="{FB8C55D1-6FD0-4091-9221-63363781163D}" type="slidenum">
              <a:rPr lang="zh-TW" altLang="en-US">
                <a:solidFill>
                  <a:prstClr val="black">
                    <a:tint val="75000"/>
                  </a:prstClr>
                </a:solidFill>
              </a:rPr>
              <a:pPr>
                <a:defRPr/>
              </a:pPr>
              <a:t>‹#›</a:t>
            </a:fld>
            <a:endParaRPr lang="zh-TW" altLang="en-US">
              <a:solidFill>
                <a:prstClr val="black">
                  <a:tint val="75000"/>
                </a:prstClr>
              </a:solidFill>
            </a:endParaRPr>
          </a:p>
        </p:txBody>
      </p:sp>
    </p:spTree>
    <p:extLst>
      <p:ext uri="{BB962C8B-B14F-4D97-AF65-F5344CB8AC3E}">
        <p14:creationId xmlns:p14="http://schemas.microsoft.com/office/powerpoint/2010/main" val="162578106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fade thruBlk="1"/>
  </p:transition>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新細明體" charset="-120"/>
        </a:defRPr>
      </a:lvl2pPr>
      <a:lvl3pPr algn="ctr" rtl="0" eaLnBrk="0" fontAlgn="base" hangingPunct="0">
        <a:spcBef>
          <a:spcPct val="0"/>
        </a:spcBef>
        <a:spcAft>
          <a:spcPct val="0"/>
        </a:spcAft>
        <a:defRPr sz="4400">
          <a:solidFill>
            <a:schemeClr val="tx1"/>
          </a:solidFill>
          <a:latin typeface="Calibri" pitchFamily="34" charset="0"/>
          <a:ea typeface="新細明體" charset="-120"/>
        </a:defRPr>
      </a:lvl3pPr>
      <a:lvl4pPr algn="ctr" rtl="0" eaLnBrk="0" fontAlgn="base" hangingPunct="0">
        <a:spcBef>
          <a:spcPct val="0"/>
        </a:spcBef>
        <a:spcAft>
          <a:spcPct val="0"/>
        </a:spcAft>
        <a:defRPr sz="4400">
          <a:solidFill>
            <a:schemeClr val="tx1"/>
          </a:solidFill>
          <a:latin typeface="Calibri" pitchFamily="34" charset="0"/>
          <a:ea typeface="新細明體" charset="-120"/>
        </a:defRPr>
      </a:lvl4pPr>
      <a:lvl5pPr algn="ctr" rtl="0" eaLnBrk="0" fontAlgn="base" hangingPunct="0">
        <a:spcBef>
          <a:spcPct val="0"/>
        </a:spcBef>
        <a:spcAft>
          <a:spcPct val="0"/>
        </a:spcAft>
        <a:defRPr sz="4400">
          <a:solidFill>
            <a:schemeClr val="tx1"/>
          </a:solidFill>
          <a:latin typeface="Calibri" pitchFamily="34" charset="0"/>
          <a:ea typeface="新細明體" charset="-120"/>
        </a:defRPr>
      </a:lvl5pPr>
      <a:lvl6pPr marL="457200" algn="ctr" rtl="0" fontAlgn="base">
        <a:spcBef>
          <a:spcPct val="0"/>
        </a:spcBef>
        <a:spcAft>
          <a:spcPct val="0"/>
        </a:spcAft>
        <a:defRPr sz="4400">
          <a:solidFill>
            <a:schemeClr val="tx1"/>
          </a:solidFill>
          <a:latin typeface="Calibri" pitchFamily="34" charset="0"/>
          <a:ea typeface="新細明體" charset="-120"/>
        </a:defRPr>
      </a:lvl6pPr>
      <a:lvl7pPr marL="914400" algn="ctr" rtl="0" fontAlgn="base">
        <a:spcBef>
          <a:spcPct val="0"/>
        </a:spcBef>
        <a:spcAft>
          <a:spcPct val="0"/>
        </a:spcAft>
        <a:defRPr sz="4400">
          <a:solidFill>
            <a:schemeClr val="tx1"/>
          </a:solidFill>
          <a:latin typeface="Calibri" pitchFamily="34" charset="0"/>
          <a:ea typeface="新細明體" charset="-120"/>
        </a:defRPr>
      </a:lvl7pPr>
      <a:lvl8pPr marL="1371600" algn="ctr" rtl="0" fontAlgn="base">
        <a:spcBef>
          <a:spcPct val="0"/>
        </a:spcBef>
        <a:spcAft>
          <a:spcPct val="0"/>
        </a:spcAft>
        <a:defRPr sz="4400">
          <a:solidFill>
            <a:schemeClr val="tx1"/>
          </a:solidFill>
          <a:latin typeface="Calibri" pitchFamily="34" charset="0"/>
          <a:ea typeface="新細明體" charset="-120"/>
        </a:defRPr>
      </a:lvl8pPr>
      <a:lvl9pPr marL="1828800" algn="ctr" rtl="0" fontAlgn="base">
        <a:spcBef>
          <a:spcPct val="0"/>
        </a:spcBef>
        <a:spcAft>
          <a:spcPct val="0"/>
        </a:spcAft>
        <a:defRPr sz="4400">
          <a:solidFill>
            <a:schemeClr val="tx1"/>
          </a:solidFill>
          <a:latin typeface="Calibri" pitchFamily="34" charset="0"/>
          <a:ea typeface="新細明體" charset="-12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00-&#39640;&#24180;&#32026;&#25351;&#27161;.docx"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4.jpg"/></Relationships>
</file>

<file path=ppt/slides/_rels/slide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2.xml"/><Relationship Id="rId4" Type="http://schemas.openxmlformats.org/officeDocument/2006/relationships/image" Target="../media/image17.jpg"/></Relationships>
</file>

<file path=ppt/slides/_rels/slide12.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hyperlink" Target="&#38321;6-5&#25688;&#35201;.ppt"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6.jpg"/><Relationship Id="rId1" Type="http://schemas.openxmlformats.org/officeDocument/2006/relationships/slideLayout" Target="../slideLayouts/slideLayout2.xml"/><Relationship Id="rId4" Type="http://schemas.openxmlformats.org/officeDocument/2006/relationships/image" Target="../media/image27.jpg"/></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35712;&#23567;&#35498;&#33021;&#25913;&#35722;&#33126;&#37096;&#36939;&#20316;.docx"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g"/><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2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37.jpg"/><Relationship Id="rId1" Type="http://schemas.openxmlformats.org/officeDocument/2006/relationships/slideLayout" Target="../slideLayouts/slideLayout2.xml"/><Relationship Id="rId4" Type="http://schemas.openxmlformats.org/officeDocument/2006/relationships/image" Target="../media/image39.jpg"/></Relationships>
</file>

<file path=ppt/slides/_rels/slide28.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44.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sites.google.com/site/tlresource99/home/home-tu-shu-tz-shiun-li-yong-jiao-yu-jiao-shiue-gang-yau"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hyperlink" Target="&#38321;6-6&#20570;&#31558;&#35352;.doc" TargetMode="External"/><Relationship Id="rId4" Type="http://schemas.openxmlformats.org/officeDocument/2006/relationships/hyperlink" Target="&#38321;6-6&#20570;&#31558;&#35352;.ppt"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內容版面配置區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763688" y="1421967"/>
            <a:ext cx="3824261" cy="5436033"/>
          </a:xfrm>
        </p:spPr>
      </p:pic>
      <p:sp>
        <p:nvSpPr>
          <p:cNvPr id="6" name="矩形 5"/>
          <p:cNvSpPr/>
          <p:nvPr/>
        </p:nvSpPr>
        <p:spPr>
          <a:xfrm>
            <a:off x="4140200" y="1030694"/>
            <a:ext cx="5003800" cy="96044"/>
          </a:xfrm>
          <a:prstGeom prst="rect">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fontAlgn="base">
              <a:spcBef>
                <a:spcPct val="0"/>
              </a:spcBef>
              <a:spcAft>
                <a:spcPct val="0"/>
              </a:spcAft>
              <a:defRPr/>
            </a:pPr>
            <a:endParaRPr kumimoji="1" lang="zh-TW" altLang="en-US">
              <a:solidFill>
                <a:prstClr val="white"/>
              </a:solidFill>
            </a:endParaRPr>
          </a:p>
        </p:txBody>
      </p:sp>
      <p:grpSp>
        <p:nvGrpSpPr>
          <p:cNvPr id="3" name="群組 2"/>
          <p:cNvGrpSpPr/>
          <p:nvPr/>
        </p:nvGrpSpPr>
        <p:grpSpPr>
          <a:xfrm>
            <a:off x="8434" y="620688"/>
            <a:ext cx="5219824" cy="506050"/>
            <a:chOff x="3923928" y="534227"/>
            <a:chExt cx="1943968" cy="713674"/>
          </a:xfrm>
        </p:grpSpPr>
        <p:sp>
          <p:nvSpPr>
            <p:cNvPr id="4" name="圓角矩形 3"/>
            <p:cNvSpPr/>
            <p:nvPr/>
          </p:nvSpPr>
          <p:spPr>
            <a:xfrm>
              <a:off x="3923928" y="534227"/>
              <a:ext cx="1943968" cy="713674"/>
            </a:xfrm>
            <a:prstGeom prst="round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zh-TW" altLang="en-US">
                <a:solidFill>
                  <a:prstClr val="white"/>
                </a:solidFill>
              </a:endParaRPr>
            </a:p>
          </p:txBody>
        </p:sp>
        <p:sp>
          <p:nvSpPr>
            <p:cNvPr id="5" name="標題 1"/>
            <p:cNvSpPr txBox="1">
              <a:spLocks/>
            </p:cNvSpPr>
            <p:nvPr/>
          </p:nvSpPr>
          <p:spPr bwMode="auto">
            <a:xfrm>
              <a:off x="3923928" y="611500"/>
              <a:ext cx="1943968" cy="636401"/>
            </a:xfrm>
            <a:prstGeom prst="roundRect">
              <a:avLst/>
            </a:prstGeom>
            <a:noFill/>
            <a:ln w="9525">
              <a:noFill/>
              <a:miter lim="800000"/>
              <a:headEnd/>
              <a:tailEnd/>
            </a:ln>
            <a:effectLst>
              <a:outerShdw blurRad="50800" dist="38100" dir="2700000" algn="tl" rotWithShape="0">
                <a:prstClr val="black">
                  <a:alpha val="40000"/>
                </a:prstClr>
              </a:outerShdw>
            </a:effectLst>
          </p:spPr>
          <p:txBody>
            <a:bodyPr anchor="ctr"/>
            <a:lstStyle/>
            <a:p>
              <a:pPr algn="ctr">
                <a:defRPr/>
              </a:pPr>
              <a:r>
                <a:rPr lang="zh-TW" altLang="en-US" sz="2800" b="1" dirty="0" smtClean="0">
                  <a:solidFill>
                    <a:prstClr val="white"/>
                  </a:solidFill>
                  <a:latin typeface="微軟正黑體" pitchFamily="34" charset="-120"/>
                  <a:ea typeface="微軟正黑體" pitchFamily="34" charset="-120"/>
                </a:rPr>
                <a:t>使用</a:t>
              </a:r>
              <a:r>
                <a:rPr lang="zh-TW" altLang="en-US" sz="2800" b="1" dirty="0">
                  <a:solidFill>
                    <a:prstClr val="white"/>
                  </a:solidFill>
                  <a:latin typeface="微軟正黑體" pitchFamily="34" charset="-120"/>
                  <a:ea typeface="微軟正黑體" pitchFamily="34" charset="-120"/>
                </a:rPr>
                <a:t>說明</a:t>
              </a:r>
              <a:endParaRPr lang="zh-TW" altLang="en-US" b="1" dirty="0">
                <a:solidFill>
                  <a:prstClr val="white"/>
                </a:solidFill>
                <a:effectLst>
                  <a:reflection blurRad="6350" stA="55000" endA="300" endPos="45500" dir="5400000" sy="-100000" algn="bl" rotWithShape="0"/>
                </a:effectLst>
                <a:latin typeface="微軟正黑體" pitchFamily="34" charset="-120"/>
                <a:ea typeface="微軟正黑體" pitchFamily="34" charset="-120"/>
              </a:endParaRPr>
            </a:p>
          </p:txBody>
        </p:sp>
      </p:grpSp>
      <p:sp>
        <p:nvSpPr>
          <p:cNvPr id="14" name="圓角矩形 13"/>
          <p:cNvSpPr/>
          <p:nvPr/>
        </p:nvSpPr>
        <p:spPr>
          <a:xfrm>
            <a:off x="4499992" y="1340768"/>
            <a:ext cx="3826011" cy="905192"/>
          </a:xfrm>
          <a:prstGeom prst="roundRect">
            <a:avLst/>
          </a:prstGeom>
          <a:solidFill>
            <a:srgbClr val="0033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18497" tIns="60960" rIns="60960" bIns="60960" numCol="1" spcCol="1270" anchor="ctr" anchorCtr="0">
            <a:noAutofit/>
          </a:bodyPr>
          <a:lstStyle/>
          <a:p>
            <a:pPr lvl="0" algn="l" defTabSz="1066800">
              <a:lnSpc>
                <a:spcPct val="90000"/>
              </a:lnSpc>
              <a:spcBef>
                <a:spcPct val="0"/>
              </a:spcBef>
              <a:spcAft>
                <a:spcPct val="35000"/>
              </a:spcAft>
            </a:pPr>
            <a:r>
              <a:rPr lang="zh-TW" sz="2400" kern="1200" dirty="0" smtClean="0">
                <a:latin typeface="微軟正黑體" panose="020B0604030504040204" pitchFamily="34" charset="-120"/>
                <a:ea typeface="微軟正黑體" panose="020B0604030504040204" pitchFamily="34" charset="-120"/>
              </a:rPr>
              <a:t>破解賽恩思</a:t>
            </a:r>
            <a:r>
              <a:rPr lang="en-US" altLang="zh-TW" sz="2400" kern="1200" dirty="0" smtClean="0">
                <a:latin typeface="微軟正黑體" panose="020B0604030504040204" pitchFamily="34" charset="-120"/>
                <a:ea typeface="微軟正黑體" panose="020B0604030504040204" pitchFamily="34" charset="-120"/>
              </a:rPr>
              <a:t/>
            </a:r>
            <a:br>
              <a:rPr lang="en-US" altLang="zh-TW" sz="2400" kern="1200" dirty="0" smtClean="0">
                <a:latin typeface="微軟正黑體" panose="020B0604030504040204" pitchFamily="34" charset="-120"/>
                <a:ea typeface="微軟正黑體" panose="020B0604030504040204" pitchFamily="34" charset="-120"/>
              </a:rPr>
            </a:br>
            <a:r>
              <a:rPr lang="zh-TW" sz="2400" kern="1200" dirty="0" smtClean="0">
                <a:latin typeface="微軟正黑體" panose="020B0604030504040204" pitchFamily="34" charset="-120"/>
                <a:ea typeface="微軟正黑體" panose="020B0604030504040204" pitchFamily="34" charset="-120"/>
              </a:rPr>
              <a:t>（</a:t>
            </a:r>
            <a:r>
              <a:rPr lang="en-US" sz="2400" kern="1200" dirty="0" smtClean="0">
                <a:latin typeface="微軟正黑體" panose="020B0604030504040204" pitchFamily="34" charset="-120"/>
                <a:ea typeface="微軟正黑體" panose="020B0604030504040204" pitchFamily="34" charset="-120"/>
              </a:rPr>
              <a:t>Science</a:t>
            </a:r>
            <a:r>
              <a:rPr lang="zh-TW" sz="2400" kern="1200" dirty="0" smtClean="0">
                <a:latin typeface="微軟正黑體" panose="020B0604030504040204" pitchFamily="34" charset="-120"/>
                <a:ea typeface="微軟正黑體" panose="020B0604030504040204" pitchFamily="34" charset="-120"/>
              </a:rPr>
              <a:t>）密碼</a:t>
            </a:r>
            <a:endParaRPr lang="zh-TW" altLang="en-US" sz="2400" kern="1200" dirty="0">
              <a:latin typeface="微軟正黑體" panose="020B0604030504040204" pitchFamily="34" charset="-120"/>
              <a:ea typeface="微軟正黑體" panose="020B0604030504040204" pitchFamily="34" charset="-120"/>
            </a:endParaRPr>
          </a:p>
        </p:txBody>
      </p:sp>
      <p:sp>
        <p:nvSpPr>
          <p:cNvPr id="13" name="橢圓 12"/>
          <p:cNvSpPr/>
          <p:nvPr/>
        </p:nvSpPr>
        <p:spPr>
          <a:xfrm>
            <a:off x="3347864" y="1256298"/>
            <a:ext cx="1596293" cy="1020574"/>
          </a:xfrm>
          <a:prstGeom prst="ellipse">
            <a:avLst/>
          </a:prstGeom>
          <a:solidFill>
            <a:srgbClr val="003300"/>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lang="zh-TW" altLang="en-US" sz="2400" b="1" dirty="0" smtClean="0">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高年級</a:t>
            </a:r>
            <a:endParaRPr lang="zh-TW" altLang="en-US" sz="2400" b="1" dirty="0">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endParaRPr>
          </a:p>
        </p:txBody>
      </p:sp>
      <p:sp>
        <p:nvSpPr>
          <p:cNvPr id="10" name="圓角矩形 9">
            <a:hlinkClick r:id="rId3" action="ppaction://hlinkfile"/>
          </p:cNvPr>
          <p:cNvSpPr/>
          <p:nvPr/>
        </p:nvSpPr>
        <p:spPr>
          <a:xfrm>
            <a:off x="5496724" y="3645024"/>
            <a:ext cx="3323748" cy="2808312"/>
          </a:xfrm>
          <a:prstGeom prst="roundRect">
            <a:avLst/>
          </a:prstGeom>
          <a:noFill/>
          <a:ln>
            <a:noFill/>
          </a:ln>
        </p:spPr>
        <p:style>
          <a:lnRef idx="0">
            <a:schemeClr val="accent1"/>
          </a:lnRef>
          <a:fillRef idx="3">
            <a:schemeClr val="accent1"/>
          </a:fillRef>
          <a:effectRef idx="3">
            <a:schemeClr val="accent1"/>
          </a:effectRef>
          <a:fontRef idx="minor">
            <a:schemeClr val="lt1"/>
          </a:fontRef>
        </p:style>
        <p:txBody>
          <a:bodyPr rtlCol="0" anchor="ctr"/>
          <a:lstStyle/>
          <a:p>
            <a:pPr algn="ctr">
              <a:lnSpc>
                <a:spcPct val="200000"/>
              </a:lnSpc>
            </a:pPr>
            <a:r>
              <a:rPr lang="zh-TW" altLang="en-US" sz="2800" dirty="0" smtClean="0">
                <a:solidFill>
                  <a:srgbClr val="002060"/>
                </a:solidFill>
                <a:latin typeface="標楷體" panose="03000509000000000000" pitchFamily="65" charset="-120"/>
                <a:ea typeface="標楷體" panose="03000509000000000000" pitchFamily="65" charset="-120"/>
              </a:rPr>
              <a:t>編輯群 明</a:t>
            </a:r>
            <a:r>
              <a:rPr lang="zh-TW" altLang="en-US" sz="2800" dirty="0">
                <a:solidFill>
                  <a:srgbClr val="002060"/>
                </a:solidFill>
                <a:latin typeface="標楷體" panose="03000509000000000000" pitchFamily="65" charset="-120"/>
                <a:ea typeface="標楷體" panose="03000509000000000000" pitchFamily="65" charset="-120"/>
              </a:rPr>
              <a:t>湖</a:t>
            </a:r>
            <a:r>
              <a:rPr lang="zh-TW" altLang="en-US" sz="2800" dirty="0" smtClean="0">
                <a:solidFill>
                  <a:srgbClr val="002060"/>
                </a:solidFill>
                <a:latin typeface="標楷體" panose="03000509000000000000" pitchFamily="65" charset="-120"/>
                <a:ea typeface="標楷體" panose="03000509000000000000" pitchFamily="65" charset="-120"/>
              </a:rPr>
              <a:t>國小</a:t>
            </a:r>
            <a:endParaRPr lang="en-US" altLang="zh-TW" sz="2800" dirty="0" smtClean="0">
              <a:solidFill>
                <a:srgbClr val="002060"/>
              </a:solidFill>
              <a:latin typeface="標楷體" panose="03000509000000000000" pitchFamily="65" charset="-120"/>
              <a:ea typeface="標楷體" panose="03000509000000000000" pitchFamily="65" charset="-120"/>
            </a:endParaRPr>
          </a:p>
          <a:p>
            <a:pPr algn="ctr"/>
            <a:r>
              <a:rPr lang="zh-TW" altLang="en-US" sz="2800" dirty="0" smtClean="0">
                <a:solidFill>
                  <a:srgbClr val="002060"/>
                </a:solidFill>
                <a:latin typeface="標楷體" panose="03000509000000000000" pitchFamily="65" charset="-120"/>
                <a:ea typeface="標楷體" panose="03000509000000000000" pitchFamily="65" charset="-120"/>
              </a:rPr>
              <a:t>吳立明 老師</a:t>
            </a:r>
            <a:endParaRPr lang="en-US" altLang="zh-TW" sz="2800" dirty="0" smtClean="0">
              <a:solidFill>
                <a:srgbClr val="002060"/>
              </a:solidFill>
              <a:latin typeface="標楷體" panose="03000509000000000000" pitchFamily="65" charset="-120"/>
              <a:ea typeface="標楷體" panose="03000509000000000000" pitchFamily="65" charset="-120"/>
            </a:endParaRPr>
          </a:p>
          <a:p>
            <a:pPr algn="ctr"/>
            <a:r>
              <a:rPr lang="zh-TW" altLang="en-US" sz="2800" dirty="0" smtClean="0">
                <a:solidFill>
                  <a:srgbClr val="002060"/>
                </a:solidFill>
                <a:latin typeface="標楷體" panose="03000509000000000000" pitchFamily="65" charset="-120"/>
                <a:ea typeface="標楷體" panose="03000509000000000000" pitchFamily="65" charset="-120"/>
              </a:rPr>
              <a:t>李惠雯 老師</a:t>
            </a:r>
            <a:endParaRPr lang="en-US" altLang="zh-TW" sz="2800" dirty="0" smtClean="0">
              <a:solidFill>
                <a:srgbClr val="002060"/>
              </a:solidFill>
              <a:latin typeface="標楷體" panose="03000509000000000000" pitchFamily="65" charset="-120"/>
              <a:ea typeface="標楷體" panose="03000509000000000000" pitchFamily="65" charset="-120"/>
            </a:endParaRPr>
          </a:p>
          <a:p>
            <a:pPr algn="ctr"/>
            <a:r>
              <a:rPr lang="zh-TW" altLang="en-US" sz="2800" dirty="0" smtClean="0">
                <a:solidFill>
                  <a:srgbClr val="002060"/>
                </a:solidFill>
                <a:latin typeface="標楷體" panose="03000509000000000000" pitchFamily="65" charset="-120"/>
                <a:ea typeface="標楷體" panose="03000509000000000000" pitchFamily="65" charset="-120"/>
              </a:rPr>
              <a:t>林宜璇 老師</a:t>
            </a:r>
            <a:endParaRPr lang="en-US" altLang="zh-TW" sz="2800" dirty="0" smtClean="0">
              <a:solidFill>
                <a:srgbClr val="002060"/>
              </a:solidFill>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val="2066340096"/>
      </p:ext>
    </p:extLst>
  </p:cSld>
  <p:clrMapOvr>
    <a:masterClrMapping/>
  </p:clrMapOvr>
  <p:transition>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a:xfrm>
            <a:off x="107504" y="1729035"/>
            <a:ext cx="4968552" cy="3500165"/>
          </a:xfrm>
        </p:spPr>
        <p:txBody>
          <a:bodyPr/>
          <a:lstStyle/>
          <a:p>
            <a:pPr marL="0" indent="0">
              <a:lnSpc>
                <a:spcPct val="150000"/>
              </a:lnSpc>
              <a:buNone/>
            </a:pPr>
            <a:r>
              <a:rPr lang="zh-TW" altLang="en-US" sz="3600" b="1" dirty="0" smtClean="0">
                <a:solidFill>
                  <a:srgbClr val="C00000"/>
                </a:solidFill>
                <a:latin typeface="微軟正黑體" panose="020B0604030504040204" pitchFamily="34" charset="-120"/>
                <a:ea typeface="微軟正黑體" panose="020B0604030504040204" pitchFamily="34" charset="-120"/>
              </a:rPr>
              <a:t>任務</a:t>
            </a:r>
            <a:r>
              <a:rPr lang="en-US" altLang="zh-TW" sz="3600" b="1" dirty="0" smtClean="0">
                <a:solidFill>
                  <a:srgbClr val="C00000"/>
                </a:solidFill>
                <a:latin typeface="微軟正黑體" panose="020B0604030504040204" pitchFamily="34" charset="-120"/>
                <a:ea typeface="微軟正黑體" panose="020B0604030504040204" pitchFamily="34" charset="-120"/>
              </a:rPr>
              <a:t>1</a:t>
            </a:r>
            <a:r>
              <a:rPr lang="zh-TW" altLang="en-US" sz="3600" b="1" dirty="0" smtClean="0">
                <a:solidFill>
                  <a:srgbClr val="C00000"/>
                </a:solidFill>
                <a:latin typeface="微軟正黑體" panose="020B0604030504040204" pitchFamily="34" charset="-120"/>
                <a:ea typeface="微軟正黑體" panose="020B0604030504040204" pitchFamily="34" charset="-120"/>
              </a:rPr>
              <a:t>我是書目小達人</a:t>
            </a:r>
            <a:endParaRPr lang="en-US" altLang="zh-TW" sz="3600" b="1" dirty="0" smtClean="0">
              <a:solidFill>
                <a:srgbClr val="C00000"/>
              </a:solidFill>
              <a:latin typeface="微軟正黑體" panose="020B0604030504040204" pitchFamily="34" charset="-120"/>
              <a:ea typeface="微軟正黑體" panose="020B0604030504040204" pitchFamily="34" charset="-120"/>
            </a:endParaRPr>
          </a:p>
          <a:p>
            <a:r>
              <a:rPr lang="zh-TW" altLang="en-US" dirty="0" smtClean="0">
                <a:latin typeface="微軟正黑體" panose="020B0604030504040204" pitchFamily="34" charset="-120"/>
                <a:ea typeface="微軟正黑體" panose="020B0604030504040204" pitchFamily="34" charset="-120"/>
              </a:rPr>
              <a:t>示範</a:t>
            </a:r>
            <a:r>
              <a:rPr lang="en-US" altLang="zh-TW" dirty="0" smtClean="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共</a:t>
            </a:r>
            <a:r>
              <a:rPr lang="zh-TW" altLang="en-US" dirty="0" smtClean="0">
                <a:latin typeface="微軟正黑體" panose="020B0604030504040204" pitchFamily="34" charset="-120"/>
                <a:ea typeface="微軟正黑體" panose="020B0604030504040204" pitchFamily="34" charset="-120"/>
              </a:rPr>
              <a:t>做</a:t>
            </a:r>
            <a:endParaRPr lang="en-US" altLang="zh-TW" dirty="0">
              <a:latin typeface="微軟正黑體" panose="020B0604030504040204" pitchFamily="34" charset="-120"/>
              <a:ea typeface="微軟正黑體" panose="020B0604030504040204" pitchFamily="34" charset="-120"/>
            </a:endParaRPr>
          </a:p>
          <a:p>
            <a:endParaRPr lang="en-US" altLang="zh-TW" dirty="0">
              <a:latin typeface="微軟正黑體" panose="020B0604030504040204" pitchFamily="34" charset="-120"/>
              <a:ea typeface="微軟正黑體" panose="020B0604030504040204" pitchFamily="34" charset="-120"/>
            </a:endParaRPr>
          </a:p>
          <a:p>
            <a:endParaRPr lang="en-US" altLang="zh-TW" dirty="0" smtClean="0">
              <a:latin typeface="微軟正黑體" panose="020B0604030504040204" pitchFamily="34" charset="-120"/>
              <a:ea typeface="微軟正黑體" panose="020B0604030504040204" pitchFamily="34" charset="-120"/>
            </a:endParaRPr>
          </a:p>
          <a:p>
            <a:r>
              <a:rPr lang="zh-TW" altLang="en-US" dirty="0" smtClean="0">
                <a:latin typeface="微軟正黑體" panose="020B0604030504040204" pitchFamily="34" charset="-120"/>
                <a:ea typeface="微軟正黑體" panose="020B0604030504040204" pitchFamily="34" charset="-120"/>
              </a:rPr>
              <a:t>個別完成</a:t>
            </a:r>
            <a:endParaRPr lang="en-US" altLang="zh-TW" dirty="0" smtClean="0">
              <a:latin typeface="微軟正黑體" panose="020B0604030504040204" pitchFamily="34" charset="-120"/>
              <a:ea typeface="微軟正黑體" panose="020B0604030504040204" pitchFamily="34" charset="-120"/>
            </a:endParaRPr>
          </a:p>
          <a:p>
            <a:endParaRPr lang="en-US" altLang="zh-TW" dirty="0"/>
          </a:p>
          <a:p>
            <a:endParaRPr lang="zh-TW" altLang="en-US" dirty="0"/>
          </a:p>
        </p:txBody>
      </p:sp>
      <p:sp>
        <p:nvSpPr>
          <p:cNvPr id="6" name="圓角矩形 5"/>
          <p:cNvSpPr/>
          <p:nvPr/>
        </p:nvSpPr>
        <p:spPr>
          <a:xfrm>
            <a:off x="107504" y="1248594"/>
            <a:ext cx="1008112" cy="432048"/>
          </a:xfrm>
          <a:prstGeom prst="roundRect">
            <a:avLst/>
          </a:prstGeom>
          <a:solidFill>
            <a:schemeClr val="accent4">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教室</a:t>
            </a:r>
            <a:endParaRPr lang="zh-TW" altLang="en-US" sz="2800"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p:txBody>
      </p:sp>
      <p:sp>
        <p:nvSpPr>
          <p:cNvPr id="7" name="圓角矩形 6"/>
          <p:cNvSpPr/>
          <p:nvPr/>
        </p:nvSpPr>
        <p:spPr>
          <a:xfrm>
            <a:off x="1183345" y="1239888"/>
            <a:ext cx="1300423" cy="432048"/>
          </a:xfrm>
          <a:prstGeom prst="round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圖書室</a:t>
            </a:r>
            <a:endParaRPr lang="zh-TW" altLang="en-US" sz="2800"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p:txBody>
      </p:sp>
      <p:pic>
        <p:nvPicPr>
          <p:cNvPr id="15" name="圖片 14" descr="高年級-成長日誌pdf-page-008"/>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4932040" y="27384"/>
            <a:ext cx="4833937" cy="6858000"/>
          </a:xfrm>
          <a:prstGeom prst="rect">
            <a:avLst/>
          </a:prstGeom>
          <a:noFill/>
          <a:ln>
            <a:noFill/>
          </a:ln>
        </p:spPr>
      </p:pic>
      <p:sp>
        <p:nvSpPr>
          <p:cNvPr id="9" name="圓角矩形 8"/>
          <p:cNvSpPr/>
          <p:nvPr/>
        </p:nvSpPr>
        <p:spPr>
          <a:xfrm>
            <a:off x="2574133" y="1237965"/>
            <a:ext cx="1499490" cy="453305"/>
          </a:xfrm>
          <a:prstGeom prst="round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28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E</a:t>
            </a:r>
            <a:r>
              <a:rPr lang="zh-TW" altLang="en-US" sz="28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化教室</a:t>
            </a:r>
            <a:endParaRPr lang="zh-TW" altLang="en-US" sz="2800"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p:txBody>
      </p:sp>
      <p:sp>
        <p:nvSpPr>
          <p:cNvPr id="10" name="圓角矩形 9"/>
          <p:cNvSpPr/>
          <p:nvPr/>
        </p:nvSpPr>
        <p:spPr>
          <a:xfrm>
            <a:off x="2483768" y="2592288"/>
            <a:ext cx="1728192" cy="548680"/>
          </a:xfrm>
          <a:prstGeom prst="roundRect">
            <a:avLst/>
          </a:prstGeom>
          <a:solidFill>
            <a:schemeClr val="accent4">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6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教室</a:t>
            </a:r>
            <a:endParaRPr lang="zh-TW" altLang="en-US" sz="3600"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p:txBody>
      </p:sp>
      <p:sp>
        <p:nvSpPr>
          <p:cNvPr id="11" name="圓角矩形 10"/>
          <p:cNvSpPr/>
          <p:nvPr/>
        </p:nvSpPr>
        <p:spPr>
          <a:xfrm>
            <a:off x="4142749" y="1244130"/>
            <a:ext cx="1085509" cy="432048"/>
          </a:xfrm>
          <a:prstGeom prst="round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作業</a:t>
            </a:r>
            <a:endParaRPr lang="zh-TW" altLang="en-US" sz="3200"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p:txBody>
      </p:sp>
      <p:sp>
        <p:nvSpPr>
          <p:cNvPr id="12" name="圓角矩形 11"/>
          <p:cNvSpPr/>
          <p:nvPr/>
        </p:nvSpPr>
        <p:spPr>
          <a:xfrm>
            <a:off x="2476742" y="4437112"/>
            <a:ext cx="1728192" cy="576064"/>
          </a:xfrm>
          <a:prstGeom prst="round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6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作業</a:t>
            </a:r>
            <a:endParaRPr lang="zh-TW" altLang="en-US" sz="3600"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p:txBody>
      </p:sp>
      <p:sp>
        <p:nvSpPr>
          <p:cNvPr id="16" name="標題 1"/>
          <p:cNvSpPr txBox="1">
            <a:spLocks/>
          </p:cNvSpPr>
          <p:nvPr/>
        </p:nvSpPr>
        <p:spPr bwMode="auto">
          <a:xfrm>
            <a:off x="8434" y="675481"/>
            <a:ext cx="5219824" cy="451257"/>
          </a:xfrm>
          <a:prstGeom prst="roundRect">
            <a:avLst/>
          </a:prstGeom>
          <a:noFill/>
          <a:ln w="9525">
            <a:noFill/>
            <a:miter lim="800000"/>
            <a:headEnd/>
            <a:tailEnd/>
          </a:ln>
          <a:effectLst>
            <a:outerShdw blurRad="50800" dist="38100" dir="2700000" algn="tl" rotWithShape="0">
              <a:prstClr val="black">
                <a:alpha val="40000"/>
              </a:prstClr>
            </a:outerShdw>
          </a:effectLst>
        </p:spPr>
        <p:txBody>
          <a:bodyPr anchor="ctr"/>
          <a:lstStyle/>
          <a:p>
            <a:pPr algn="ctr">
              <a:defRPr/>
            </a:pPr>
            <a:r>
              <a:rPr lang="zh-TW" altLang="en-US" sz="2800" b="1" dirty="0" smtClean="0">
                <a:solidFill>
                  <a:prstClr val="white"/>
                </a:solidFill>
                <a:latin typeface="微軟正黑體" pitchFamily="34" charset="-120"/>
                <a:ea typeface="微軟正黑體" pitchFamily="34" charset="-120"/>
              </a:rPr>
              <a:t>使用</a:t>
            </a:r>
            <a:r>
              <a:rPr lang="zh-TW" altLang="en-US" sz="2800" b="1" dirty="0">
                <a:solidFill>
                  <a:prstClr val="white"/>
                </a:solidFill>
                <a:latin typeface="微軟正黑體" pitchFamily="34" charset="-120"/>
                <a:ea typeface="微軟正黑體" pitchFamily="34" charset="-120"/>
              </a:rPr>
              <a:t>說明</a:t>
            </a:r>
            <a:endParaRPr lang="zh-TW" altLang="en-US" b="1" dirty="0">
              <a:solidFill>
                <a:prstClr val="white"/>
              </a:solidFill>
              <a:effectLst>
                <a:reflection blurRad="6350" stA="55000" endA="300" endPos="45500" dir="5400000" sy="-100000" algn="bl" rotWithShape="0"/>
              </a:effectLst>
              <a:latin typeface="微軟正黑體" pitchFamily="34" charset="-120"/>
              <a:ea typeface="微軟正黑體" pitchFamily="34" charset="-120"/>
            </a:endParaRPr>
          </a:p>
        </p:txBody>
      </p:sp>
      <p:grpSp>
        <p:nvGrpSpPr>
          <p:cNvPr id="17" name="群組 16"/>
          <p:cNvGrpSpPr/>
          <p:nvPr/>
        </p:nvGrpSpPr>
        <p:grpSpPr>
          <a:xfrm>
            <a:off x="-103177" y="645730"/>
            <a:ext cx="4787924" cy="506050"/>
            <a:chOff x="3923928" y="534227"/>
            <a:chExt cx="1943968" cy="713674"/>
          </a:xfrm>
        </p:grpSpPr>
        <p:sp>
          <p:nvSpPr>
            <p:cNvPr id="18" name="圓角矩形 17"/>
            <p:cNvSpPr/>
            <p:nvPr/>
          </p:nvSpPr>
          <p:spPr>
            <a:xfrm>
              <a:off x="3923928" y="534227"/>
              <a:ext cx="1943968" cy="713674"/>
            </a:xfrm>
            <a:prstGeom prst="round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zh-TW" altLang="en-US">
                <a:solidFill>
                  <a:prstClr val="white"/>
                </a:solidFill>
              </a:endParaRPr>
            </a:p>
          </p:txBody>
        </p:sp>
        <p:sp>
          <p:nvSpPr>
            <p:cNvPr id="19" name="標題 1"/>
            <p:cNvSpPr txBox="1">
              <a:spLocks/>
            </p:cNvSpPr>
            <p:nvPr/>
          </p:nvSpPr>
          <p:spPr bwMode="auto">
            <a:xfrm>
              <a:off x="3923928" y="611500"/>
              <a:ext cx="1943968" cy="636401"/>
            </a:xfrm>
            <a:prstGeom prst="roundRect">
              <a:avLst/>
            </a:prstGeom>
            <a:noFill/>
            <a:ln w="9525">
              <a:noFill/>
              <a:miter lim="800000"/>
              <a:headEnd/>
              <a:tailEnd/>
            </a:ln>
            <a:effectLst>
              <a:outerShdw blurRad="50800" dist="38100" dir="2700000" algn="tl" rotWithShape="0">
                <a:prstClr val="black">
                  <a:alpha val="40000"/>
                </a:prstClr>
              </a:outerShdw>
            </a:effectLst>
          </p:spPr>
          <p:txBody>
            <a:bodyPr anchor="ctr"/>
            <a:lstStyle/>
            <a:p>
              <a:pPr algn="ctr">
                <a:defRPr/>
              </a:pPr>
              <a:r>
                <a:rPr lang="zh-TW" altLang="en-US" sz="2800" b="1" dirty="0">
                  <a:solidFill>
                    <a:prstClr val="white"/>
                  </a:solidFill>
                  <a:latin typeface="微軟正黑體" pitchFamily="34" charset="-120"/>
                  <a:ea typeface="微軟正黑體" pitchFamily="34" charset="-120"/>
                </a:rPr>
                <a:t>教學</a:t>
              </a:r>
              <a:r>
                <a:rPr lang="zh-TW" altLang="en-US" sz="2800" b="1" dirty="0" smtClean="0">
                  <a:solidFill>
                    <a:prstClr val="white"/>
                  </a:solidFill>
                  <a:latin typeface="微軟正黑體" pitchFamily="34" charset="-120"/>
                  <a:ea typeface="微軟正黑體" pitchFamily="34" charset="-120"/>
                </a:rPr>
                <a:t>規劃</a:t>
              </a:r>
              <a:endParaRPr lang="zh-TW" altLang="en-US" b="1" dirty="0">
                <a:solidFill>
                  <a:prstClr val="white"/>
                </a:solidFill>
                <a:effectLst>
                  <a:reflection blurRad="6350" stA="55000" endA="300" endPos="45500" dir="5400000" sy="-100000" algn="bl" rotWithShape="0"/>
                </a:effectLst>
                <a:latin typeface="微軟正黑體" pitchFamily="34" charset="-120"/>
                <a:ea typeface="微軟正黑體" pitchFamily="34" charset="-120"/>
              </a:endParaRPr>
            </a:p>
          </p:txBody>
        </p:sp>
      </p:grpSp>
      <p:sp>
        <p:nvSpPr>
          <p:cNvPr id="20" name="橢圓 19"/>
          <p:cNvSpPr/>
          <p:nvPr/>
        </p:nvSpPr>
        <p:spPr>
          <a:xfrm>
            <a:off x="4936042" y="4725144"/>
            <a:ext cx="4388486" cy="2132856"/>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2" name="圓角矩形 21"/>
          <p:cNvSpPr/>
          <p:nvPr/>
        </p:nvSpPr>
        <p:spPr>
          <a:xfrm>
            <a:off x="2095129" y="3645024"/>
            <a:ext cx="2116831" cy="576064"/>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6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組內分享</a:t>
            </a:r>
            <a:endParaRPr lang="zh-TW" altLang="en-US" sz="3600"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p:txBody>
      </p:sp>
      <p:sp>
        <p:nvSpPr>
          <p:cNvPr id="23" name="向右箭號 22"/>
          <p:cNvSpPr/>
          <p:nvPr/>
        </p:nvSpPr>
        <p:spPr>
          <a:xfrm>
            <a:off x="4735177" y="5157192"/>
            <a:ext cx="412887" cy="346348"/>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4" name="圓角矩形 23"/>
          <p:cNvSpPr/>
          <p:nvPr/>
        </p:nvSpPr>
        <p:spPr>
          <a:xfrm>
            <a:off x="996652" y="3717032"/>
            <a:ext cx="1008112" cy="432048"/>
          </a:xfrm>
          <a:prstGeom prst="roundRect">
            <a:avLst/>
          </a:prstGeom>
          <a:solidFill>
            <a:schemeClr val="accent4">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教室</a:t>
            </a:r>
            <a:endParaRPr lang="zh-TW" altLang="en-US" sz="2800"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p:txBody>
      </p:sp>
      <p:sp>
        <p:nvSpPr>
          <p:cNvPr id="25" name="橢圓 24"/>
          <p:cNvSpPr/>
          <p:nvPr/>
        </p:nvSpPr>
        <p:spPr>
          <a:xfrm>
            <a:off x="7130285" y="2609528"/>
            <a:ext cx="2013715" cy="414808"/>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pic>
        <p:nvPicPr>
          <p:cNvPr id="26" name="圖片 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60032" y="27384"/>
            <a:ext cx="4833784" cy="6858000"/>
          </a:xfrm>
          <a:prstGeom prst="rect">
            <a:avLst/>
          </a:prstGeom>
        </p:spPr>
      </p:pic>
    </p:spTree>
    <p:extLst>
      <p:ext uri="{BB962C8B-B14F-4D97-AF65-F5344CB8AC3E}">
        <p14:creationId xmlns:p14="http://schemas.microsoft.com/office/powerpoint/2010/main" val="365752629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6"/>
                                        </p:tgtEl>
                                        <p:attrNameLst>
                                          <p:attrName>r</p:attrName>
                                        </p:attrNameLst>
                                      </p:cBhvr>
                                    </p:animRot>
                                    <p:animRot by="-240000">
                                      <p:cBhvr>
                                        <p:cTn id="7" dur="200" fill="hold">
                                          <p:stCondLst>
                                            <p:cond delay="200"/>
                                          </p:stCondLst>
                                        </p:cTn>
                                        <p:tgtEl>
                                          <p:spTgt spid="6"/>
                                        </p:tgtEl>
                                        <p:attrNameLst>
                                          <p:attrName>r</p:attrName>
                                        </p:attrNameLst>
                                      </p:cBhvr>
                                    </p:animRot>
                                    <p:animRot by="240000">
                                      <p:cBhvr>
                                        <p:cTn id="8" dur="200" fill="hold">
                                          <p:stCondLst>
                                            <p:cond delay="400"/>
                                          </p:stCondLst>
                                        </p:cTn>
                                        <p:tgtEl>
                                          <p:spTgt spid="6"/>
                                        </p:tgtEl>
                                        <p:attrNameLst>
                                          <p:attrName>r</p:attrName>
                                        </p:attrNameLst>
                                      </p:cBhvr>
                                    </p:animRot>
                                    <p:animRot by="-240000">
                                      <p:cBhvr>
                                        <p:cTn id="9" dur="200" fill="hold">
                                          <p:stCondLst>
                                            <p:cond delay="600"/>
                                          </p:stCondLst>
                                        </p:cTn>
                                        <p:tgtEl>
                                          <p:spTgt spid="6"/>
                                        </p:tgtEl>
                                        <p:attrNameLst>
                                          <p:attrName>r</p:attrName>
                                        </p:attrNameLst>
                                      </p:cBhvr>
                                    </p:animRot>
                                    <p:animRot by="120000">
                                      <p:cBhvr>
                                        <p:cTn id="10" dur="200" fill="hold">
                                          <p:stCondLst>
                                            <p:cond delay="800"/>
                                          </p:stCondLst>
                                        </p:cTn>
                                        <p:tgtEl>
                                          <p:spTgt spid="6"/>
                                        </p:tgtEl>
                                        <p:attrNameLst>
                                          <p:attrName>r</p:attrName>
                                        </p:attrNameLst>
                                      </p:cBhvr>
                                    </p:animRot>
                                  </p:childTnLst>
                                </p:cTn>
                              </p:par>
                              <p:par>
                                <p:cTn id="11" presetID="32" presetClass="emph" presetSubtype="0" fill="hold" grpId="0" nodeType="withEffect">
                                  <p:stCondLst>
                                    <p:cond delay="0"/>
                                  </p:stCondLst>
                                  <p:childTnLst>
                                    <p:animRot by="120000">
                                      <p:cBhvr>
                                        <p:cTn id="12" dur="100" fill="hold">
                                          <p:stCondLst>
                                            <p:cond delay="0"/>
                                          </p:stCondLst>
                                        </p:cTn>
                                        <p:tgtEl>
                                          <p:spTgt spid="7"/>
                                        </p:tgtEl>
                                        <p:attrNameLst>
                                          <p:attrName>r</p:attrName>
                                        </p:attrNameLst>
                                      </p:cBhvr>
                                    </p:animRot>
                                    <p:animRot by="-240000">
                                      <p:cBhvr>
                                        <p:cTn id="13" dur="200" fill="hold">
                                          <p:stCondLst>
                                            <p:cond delay="200"/>
                                          </p:stCondLst>
                                        </p:cTn>
                                        <p:tgtEl>
                                          <p:spTgt spid="7"/>
                                        </p:tgtEl>
                                        <p:attrNameLst>
                                          <p:attrName>r</p:attrName>
                                        </p:attrNameLst>
                                      </p:cBhvr>
                                    </p:animRot>
                                    <p:animRot by="240000">
                                      <p:cBhvr>
                                        <p:cTn id="14" dur="200" fill="hold">
                                          <p:stCondLst>
                                            <p:cond delay="400"/>
                                          </p:stCondLst>
                                        </p:cTn>
                                        <p:tgtEl>
                                          <p:spTgt spid="7"/>
                                        </p:tgtEl>
                                        <p:attrNameLst>
                                          <p:attrName>r</p:attrName>
                                        </p:attrNameLst>
                                      </p:cBhvr>
                                    </p:animRot>
                                    <p:animRot by="-240000">
                                      <p:cBhvr>
                                        <p:cTn id="15" dur="200" fill="hold">
                                          <p:stCondLst>
                                            <p:cond delay="600"/>
                                          </p:stCondLst>
                                        </p:cTn>
                                        <p:tgtEl>
                                          <p:spTgt spid="7"/>
                                        </p:tgtEl>
                                        <p:attrNameLst>
                                          <p:attrName>r</p:attrName>
                                        </p:attrNameLst>
                                      </p:cBhvr>
                                    </p:animRot>
                                    <p:animRot by="120000">
                                      <p:cBhvr>
                                        <p:cTn id="16" dur="200" fill="hold">
                                          <p:stCondLst>
                                            <p:cond delay="800"/>
                                          </p:stCondLst>
                                        </p:cTn>
                                        <p:tgtEl>
                                          <p:spTgt spid="7"/>
                                        </p:tgtEl>
                                        <p:attrNameLst>
                                          <p:attrName>r</p:attrName>
                                        </p:attrNameLst>
                                      </p:cBhvr>
                                    </p:animRot>
                                  </p:childTnLst>
                                </p:cTn>
                              </p:par>
                              <p:par>
                                <p:cTn id="17" presetID="32" presetClass="emph" presetSubtype="0" fill="hold" grpId="0" nodeType="withEffect">
                                  <p:stCondLst>
                                    <p:cond delay="0"/>
                                  </p:stCondLst>
                                  <p:childTnLst>
                                    <p:animRot by="120000">
                                      <p:cBhvr>
                                        <p:cTn id="18" dur="100" fill="hold">
                                          <p:stCondLst>
                                            <p:cond delay="0"/>
                                          </p:stCondLst>
                                        </p:cTn>
                                        <p:tgtEl>
                                          <p:spTgt spid="11"/>
                                        </p:tgtEl>
                                        <p:attrNameLst>
                                          <p:attrName>r</p:attrName>
                                        </p:attrNameLst>
                                      </p:cBhvr>
                                    </p:animRot>
                                    <p:animRot by="-240000">
                                      <p:cBhvr>
                                        <p:cTn id="19" dur="200" fill="hold">
                                          <p:stCondLst>
                                            <p:cond delay="200"/>
                                          </p:stCondLst>
                                        </p:cTn>
                                        <p:tgtEl>
                                          <p:spTgt spid="11"/>
                                        </p:tgtEl>
                                        <p:attrNameLst>
                                          <p:attrName>r</p:attrName>
                                        </p:attrNameLst>
                                      </p:cBhvr>
                                    </p:animRot>
                                    <p:animRot by="240000">
                                      <p:cBhvr>
                                        <p:cTn id="20" dur="200" fill="hold">
                                          <p:stCondLst>
                                            <p:cond delay="400"/>
                                          </p:stCondLst>
                                        </p:cTn>
                                        <p:tgtEl>
                                          <p:spTgt spid="11"/>
                                        </p:tgtEl>
                                        <p:attrNameLst>
                                          <p:attrName>r</p:attrName>
                                        </p:attrNameLst>
                                      </p:cBhvr>
                                    </p:animRot>
                                    <p:animRot by="-240000">
                                      <p:cBhvr>
                                        <p:cTn id="21" dur="200" fill="hold">
                                          <p:stCondLst>
                                            <p:cond delay="600"/>
                                          </p:stCondLst>
                                        </p:cTn>
                                        <p:tgtEl>
                                          <p:spTgt spid="11"/>
                                        </p:tgtEl>
                                        <p:attrNameLst>
                                          <p:attrName>r</p:attrName>
                                        </p:attrNameLst>
                                      </p:cBhvr>
                                    </p:animRot>
                                    <p:animRot by="120000">
                                      <p:cBhvr>
                                        <p:cTn id="22" dur="200" fill="hold">
                                          <p:stCondLst>
                                            <p:cond delay="800"/>
                                          </p:stCondLst>
                                        </p:cTn>
                                        <p:tgtEl>
                                          <p:spTgt spid="11"/>
                                        </p:tgtEl>
                                        <p:attrNameLst>
                                          <p:attrName>r</p:attrName>
                                        </p:attrNameLst>
                                      </p:cBhvr>
                                    </p:animRot>
                                  </p:childTnLst>
                                </p:cTn>
                              </p:par>
                              <p:par>
                                <p:cTn id="23" presetID="32" presetClass="emph" presetSubtype="0" fill="hold" grpId="0" nodeType="withEffect">
                                  <p:stCondLst>
                                    <p:cond delay="0"/>
                                  </p:stCondLst>
                                  <p:childTnLst>
                                    <p:animRot by="120000">
                                      <p:cBhvr>
                                        <p:cTn id="24" dur="100" fill="hold">
                                          <p:stCondLst>
                                            <p:cond delay="0"/>
                                          </p:stCondLst>
                                        </p:cTn>
                                        <p:tgtEl>
                                          <p:spTgt spid="9"/>
                                        </p:tgtEl>
                                        <p:attrNameLst>
                                          <p:attrName>r</p:attrName>
                                        </p:attrNameLst>
                                      </p:cBhvr>
                                    </p:animRot>
                                    <p:animRot by="-240000">
                                      <p:cBhvr>
                                        <p:cTn id="25" dur="200" fill="hold">
                                          <p:stCondLst>
                                            <p:cond delay="200"/>
                                          </p:stCondLst>
                                        </p:cTn>
                                        <p:tgtEl>
                                          <p:spTgt spid="9"/>
                                        </p:tgtEl>
                                        <p:attrNameLst>
                                          <p:attrName>r</p:attrName>
                                        </p:attrNameLst>
                                      </p:cBhvr>
                                    </p:animRot>
                                    <p:animRot by="240000">
                                      <p:cBhvr>
                                        <p:cTn id="26" dur="200" fill="hold">
                                          <p:stCondLst>
                                            <p:cond delay="400"/>
                                          </p:stCondLst>
                                        </p:cTn>
                                        <p:tgtEl>
                                          <p:spTgt spid="9"/>
                                        </p:tgtEl>
                                        <p:attrNameLst>
                                          <p:attrName>r</p:attrName>
                                        </p:attrNameLst>
                                      </p:cBhvr>
                                    </p:animRot>
                                    <p:animRot by="-240000">
                                      <p:cBhvr>
                                        <p:cTn id="27" dur="200" fill="hold">
                                          <p:stCondLst>
                                            <p:cond delay="600"/>
                                          </p:stCondLst>
                                        </p:cTn>
                                        <p:tgtEl>
                                          <p:spTgt spid="9"/>
                                        </p:tgtEl>
                                        <p:attrNameLst>
                                          <p:attrName>r</p:attrName>
                                        </p:attrNameLst>
                                      </p:cBhvr>
                                    </p:animRot>
                                    <p:animRot by="120000">
                                      <p:cBhvr>
                                        <p:cTn id="28" dur="200" fill="hold">
                                          <p:stCondLst>
                                            <p:cond delay="800"/>
                                          </p:stCondLst>
                                        </p:cTn>
                                        <p:tgtEl>
                                          <p:spTgt spid="9"/>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grpId="0" nodeType="clickEffect">
                                  <p:stCondLst>
                                    <p:cond delay="0"/>
                                  </p:stCondLst>
                                  <p:childTnLst>
                                    <p:set>
                                      <p:cBhvr>
                                        <p:cTn id="32" dur="1" fill="hold">
                                          <p:stCondLst>
                                            <p:cond delay="0"/>
                                          </p:stCondLst>
                                        </p:cTn>
                                        <p:tgtEl>
                                          <p:spTgt spid="25"/>
                                        </p:tgtEl>
                                        <p:attrNameLst>
                                          <p:attrName>style.visibility</p:attrName>
                                        </p:attrNameLst>
                                      </p:cBhvr>
                                      <p:to>
                                        <p:strVal val="visible"/>
                                      </p:to>
                                    </p:set>
                                    <p:anim calcmode="lin" valueType="num">
                                      <p:cBhvr additive="base">
                                        <p:cTn id="33" dur="500" fill="hold"/>
                                        <p:tgtEl>
                                          <p:spTgt spid="25"/>
                                        </p:tgtEl>
                                        <p:attrNameLst>
                                          <p:attrName>ppt_x</p:attrName>
                                        </p:attrNameLst>
                                      </p:cBhvr>
                                      <p:tavLst>
                                        <p:tav tm="0">
                                          <p:val>
                                            <p:strVal val="1+#ppt_w/2"/>
                                          </p:val>
                                        </p:tav>
                                        <p:tav tm="100000">
                                          <p:val>
                                            <p:strVal val="#ppt_x"/>
                                          </p:val>
                                        </p:tav>
                                      </p:tavLst>
                                    </p:anim>
                                    <p:anim calcmode="lin" valueType="num">
                                      <p:cBhvr additive="base">
                                        <p:cTn id="34"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3">
                                            <p:txEl>
                                              <p:pRg st="1" end="1"/>
                                            </p:txEl>
                                          </p:spTgt>
                                        </p:tgtEl>
                                        <p:attrNameLst>
                                          <p:attrName>style.visibility</p:attrName>
                                        </p:attrNameLst>
                                      </p:cBhvr>
                                      <p:to>
                                        <p:strVal val="visible"/>
                                      </p:to>
                                    </p:set>
                                    <p:animEffect transition="in" filter="fade">
                                      <p:cBhvr>
                                        <p:cTn id="39" dur="1000"/>
                                        <p:tgtEl>
                                          <p:spTgt spid="3">
                                            <p:txEl>
                                              <p:pRg st="1" end="1"/>
                                            </p:txEl>
                                          </p:spTgt>
                                        </p:tgtEl>
                                      </p:cBhvr>
                                    </p:animEffect>
                                    <p:anim calcmode="lin" valueType="num">
                                      <p:cBhvr>
                                        <p:cTn id="4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additive="base">
                                        <p:cTn id="44" dur="500" fill="hold"/>
                                        <p:tgtEl>
                                          <p:spTgt spid="10"/>
                                        </p:tgtEl>
                                        <p:attrNameLst>
                                          <p:attrName>ppt_x</p:attrName>
                                        </p:attrNameLst>
                                      </p:cBhvr>
                                      <p:tavLst>
                                        <p:tav tm="0">
                                          <p:val>
                                            <p:strVal val="#ppt_x"/>
                                          </p:val>
                                        </p:tav>
                                        <p:tav tm="100000">
                                          <p:val>
                                            <p:strVal val="#ppt_x"/>
                                          </p:val>
                                        </p:tav>
                                      </p:tavLst>
                                    </p:anim>
                                    <p:anim calcmode="lin" valueType="num">
                                      <p:cBhvr additive="base">
                                        <p:cTn id="4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1000"/>
                                        <p:tgtEl>
                                          <p:spTgt spid="23"/>
                                        </p:tgtEl>
                                      </p:cBhvr>
                                    </p:animEffect>
                                    <p:anim calcmode="lin" valueType="num">
                                      <p:cBhvr>
                                        <p:cTn id="51" dur="1000" fill="hold"/>
                                        <p:tgtEl>
                                          <p:spTgt spid="23"/>
                                        </p:tgtEl>
                                        <p:attrNameLst>
                                          <p:attrName>ppt_x</p:attrName>
                                        </p:attrNameLst>
                                      </p:cBhvr>
                                      <p:tavLst>
                                        <p:tav tm="0">
                                          <p:val>
                                            <p:strVal val="#ppt_x"/>
                                          </p:val>
                                        </p:tav>
                                        <p:tav tm="100000">
                                          <p:val>
                                            <p:strVal val="#ppt_x"/>
                                          </p:val>
                                        </p:tav>
                                      </p:tavLst>
                                    </p:anim>
                                    <p:anim calcmode="lin" valueType="num">
                                      <p:cBhvr>
                                        <p:cTn id="52" dur="1000" fill="hold"/>
                                        <p:tgtEl>
                                          <p:spTgt spid="23"/>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1000"/>
                                        <p:tgtEl>
                                          <p:spTgt spid="22"/>
                                        </p:tgtEl>
                                      </p:cBhvr>
                                    </p:animEffect>
                                    <p:anim calcmode="lin" valueType="num">
                                      <p:cBhvr>
                                        <p:cTn id="56" dur="1000" fill="hold"/>
                                        <p:tgtEl>
                                          <p:spTgt spid="22"/>
                                        </p:tgtEl>
                                        <p:attrNameLst>
                                          <p:attrName>ppt_x</p:attrName>
                                        </p:attrNameLst>
                                      </p:cBhvr>
                                      <p:tavLst>
                                        <p:tav tm="0">
                                          <p:val>
                                            <p:strVal val="#ppt_x"/>
                                          </p:val>
                                        </p:tav>
                                        <p:tav tm="100000">
                                          <p:val>
                                            <p:strVal val="#ppt_x"/>
                                          </p:val>
                                        </p:tav>
                                      </p:tavLst>
                                    </p:anim>
                                    <p:anim calcmode="lin" valueType="num">
                                      <p:cBhvr>
                                        <p:cTn id="57" dur="1000" fill="hold"/>
                                        <p:tgtEl>
                                          <p:spTgt spid="22"/>
                                        </p:tgtEl>
                                        <p:attrNameLst>
                                          <p:attrName>ppt_y</p:attrName>
                                        </p:attrNameLst>
                                      </p:cBhvr>
                                      <p:tavLst>
                                        <p:tav tm="0">
                                          <p:val>
                                            <p:strVal val="#ppt_y+.1"/>
                                          </p:val>
                                        </p:tav>
                                        <p:tav tm="100000">
                                          <p:val>
                                            <p:strVal val="#ppt_y"/>
                                          </p:val>
                                        </p:tav>
                                      </p:tavLst>
                                    </p:anim>
                                  </p:childTnLst>
                                </p:cTn>
                              </p:par>
                              <p:par>
                                <p:cTn id="58" presetID="1" presetClass="entr" presetSubtype="0" fill="hold" grpId="0" nodeType="withEffect">
                                  <p:stCondLst>
                                    <p:cond delay="0"/>
                                  </p:stCondLst>
                                  <p:childTnLst>
                                    <p:set>
                                      <p:cBhvr>
                                        <p:cTn id="59" dur="1" fill="hold">
                                          <p:stCondLst>
                                            <p:cond delay="0"/>
                                          </p:stCondLst>
                                        </p:cTn>
                                        <p:tgtEl>
                                          <p:spTgt spid="24"/>
                                        </p:tgtEl>
                                        <p:attrNameLst>
                                          <p:attrName>style.visibility</p:attrName>
                                        </p:attrNameLst>
                                      </p:cBhvr>
                                      <p:to>
                                        <p:strVal val="visible"/>
                                      </p:to>
                                    </p:set>
                                  </p:childTnLst>
                                </p:cTn>
                              </p:par>
                              <p:par>
                                <p:cTn id="60" presetID="42" presetClass="entr" presetSubtype="0" fill="hold" grpId="0" nodeType="with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1000"/>
                                        <p:tgtEl>
                                          <p:spTgt spid="20"/>
                                        </p:tgtEl>
                                      </p:cBhvr>
                                    </p:animEffect>
                                    <p:anim calcmode="lin" valueType="num">
                                      <p:cBhvr>
                                        <p:cTn id="63" dur="1000" fill="hold"/>
                                        <p:tgtEl>
                                          <p:spTgt spid="20"/>
                                        </p:tgtEl>
                                        <p:attrNameLst>
                                          <p:attrName>ppt_x</p:attrName>
                                        </p:attrNameLst>
                                      </p:cBhvr>
                                      <p:tavLst>
                                        <p:tav tm="0">
                                          <p:val>
                                            <p:strVal val="#ppt_x"/>
                                          </p:val>
                                        </p:tav>
                                        <p:tav tm="100000">
                                          <p:val>
                                            <p:strVal val="#ppt_x"/>
                                          </p:val>
                                        </p:tav>
                                      </p:tavLst>
                                    </p:anim>
                                    <p:anim calcmode="lin" valueType="num">
                                      <p:cBhvr>
                                        <p:cTn id="6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nodeType="clickEffect">
                                  <p:stCondLst>
                                    <p:cond delay="0"/>
                                  </p:stCondLst>
                                  <p:childTnLst>
                                    <p:set>
                                      <p:cBhvr>
                                        <p:cTn id="68" dur="1" fill="hold">
                                          <p:stCondLst>
                                            <p:cond delay="0"/>
                                          </p:stCondLst>
                                        </p:cTn>
                                        <p:tgtEl>
                                          <p:spTgt spid="26"/>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grpId="0" nodeType="clickEffect">
                                  <p:stCondLst>
                                    <p:cond delay="0"/>
                                  </p:stCondLst>
                                  <p:childTnLst>
                                    <p:set>
                                      <p:cBhvr>
                                        <p:cTn id="72" dur="1" fill="hold">
                                          <p:stCondLst>
                                            <p:cond delay="0"/>
                                          </p:stCondLst>
                                        </p:cTn>
                                        <p:tgtEl>
                                          <p:spTgt spid="3">
                                            <p:txEl>
                                              <p:pRg st="4" end="4"/>
                                            </p:txEl>
                                          </p:spTgt>
                                        </p:tgtEl>
                                        <p:attrNameLst>
                                          <p:attrName>style.visibility</p:attrName>
                                        </p:attrNameLst>
                                      </p:cBhvr>
                                      <p:to>
                                        <p:strVal val="visible"/>
                                      </p:to>
                                    </p:set>
                                    <p:animEffect transition="in" filter="fade">
                                      <p:cBhvr>
                                        <p:cTn id="73" dur="1000"/>
                                        <p:tgtEl>
                                          <p:spTgt spid="3">
                                            <p:txEl>
                                              <p:pRg st="4" end="4"/>
                                            </p:txEl>
                                          </p:spTgt>
                                        </p:tgtEl>
                                      </p:cBhvr>
                                    </p:animEffect>
                                    <p:anim calcmode="lin" valueType="num">
                                      <p:cBhvr>
                                        <p:cTn id="74"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75" dur="1000" fill="hold"/>
                                        <p:tgtEl>
                                          <p:spTgt spid="3">
                                            <p:txEl>
                                              <p:pRg st="4" end="4"/>
                                            </p:txEl>
                                          </p:spTgt>
                                        </p:tgtEl>
                                        <p:attrNameLst>
                                          <p:attrName>ppt_y</p:attrName>
                                        </p:attrNameLst>
                                      </p:cBhvr>
                                      <p:tavLst>
                                        <p:tav tm="0">
                                          <p:val>
                                            <p:strVal val="#ppt_y+.1"/>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12"/>
                                        </p:tgtEl>
                                        <p:attrNameLst>
                                          <p:attrName>style.visibility</p:attrName>
                                        </p:attrNameLst>
                                      </p:cBhvr>
                                      <p:to>
                                        <p:strVal val="visible"/>
                                      </p:to>
                                    </p:set>
                                    <p:anim calcmode="lin" valueType="num">
                                      <p:cBhvr additive="base">
                                        <p:cTn id="78" dur="500" fill="hold"/>
                                        <p:tgtEl>
                                          <p:spTgt spid="12"/>
                                        </p:tgtEl>
                                        <p:attrNameLst>
                                          <p:attrName>ppt_x</p:attrName>
                                        </p:attrNameLst>
                                      </p:cBhvr>
                                      <p:tavLst>
                                        <p:tav tm="0">
                                          <p:val>
                                            <p:strVal val="#ppt_x"/>
                                          </p:val>
                                        </p:tav>
                                        <p:tav tm="100000">
                                          <p:val>
                                            <p:strVal val="#ppt_x"/>
                                          </p:val>
                                        </p:tav>
                                      </p:tavLst>
                                    </p:anim>
                                    <p:anim calcmode="lin" valueType="num">
                                      <p:cBhvr additive="base">
                                        <p:cTn id="79"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6" grpId="0" animBg="1"/>
      <p:bldP spid="7" grpId="0" animBg="1"/>
      <p:bldP spid="9" grpId="0" animBg="1"/>
      <p:bldP spid="10" grpId="0" uiExpand="1" animBg="1"/>
      <p:bldP spid="11" grpId="0" animBg="1"/>
      <p:bldP spid="12" grpId="0" animBg="1"/>
      <p:bldP spid="20" grpId="0" animBg="1"/>
      <p:bldP spid="22" grpId="0" uiExpand="1" animBg="1"/>
      <p:bldP spid="23" grpId="0" uiExpand="1" animBg="1"/>
      <p:bldP spid="24" grpId="0" uiExpand="1" animBg="1"/>
      <p:bldP spid="25" grpId="0" uiExpan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pic>
        <p:nvPicPr>
          <p:cNvPr id="4" name="內容版面配置區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53282"/>
          <a:stretch/>
        </p:blipFill>
        <p:spPr>
          <a:xfrm>
            <a:off x="0" y="0"/>
            <a:ext cx="4531978" cy="6858000"/>
          </a:xfrm>
        </p:spPr>
      </p:pic>
      <p:pic>
        <p:nvPicPr>
          <p:cNvPr id="6" name="圖片 5"/>
          <p:cNvPicPr>
            <a:picLocks noChangeAspect="1"/>
          </p:cNvPicPr>
          <p:nvPr/>
        </p:nvPicPr>
        <p:blipFill rotWithShape="1">
          <a:blip r:embed="rId3">
            <a:extLst>
              <a:ext uri="{28A0092B-C50C-407E-A947-70E740481C1C}">
                <a14:useLocalDpi xmlns:a14="http://schemas.microsoft.com/office/drawing/2010/main" val="0"/>
              </a:ext>
            </a:extLst>
          </a:blip>
          <a:srcRect l="5480" r="47014"/>
          <a:stretch/>
        </p:blipFill>
        <p:spPr>
          <a:xfrm>
            <a:off x="0" y="0"/>
            <a:ext cx="4592596" cy="6834305"/>
          </a:xfrm>
          <a:prstGeom prst="rect">
            <a:avLst/>
          </a:prstGeom>
        </p:spPr>
      </p:pic>
      <p:sp>
        <p:nvSpPr>
          <p:cNvPr id="7" name="橢圓 6"/>
          <p:cNvSpPr/>
          <p:nvPr/>
        </p:nvSpPr>
        <p:spPr>
          <a:xfrm>
            <a:off x="669516" y="5589240"/>
            <a:ext cx="914400" cy="9144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 name="橢圓 7"/>
          <p:cNvSpPr/>
          <p:nvPr/>
        </p:nvSpPr>
        <p:spPr>
          <a:xfrm>
            <a:off x="2498316" y="5589240"/>
            <a:ext cx="1281596" cy="9144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pic>
        <p:nvPicPr>
          <p:cNvPr id="9" name="圖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92596" y="0"/>
            <a:ext cx="4833784" cy="6858000"/>
          </a:xfrm>
          <a:prstGeom prst="rect">
            <a:avLst/>
          </a:prstGeom>
        </p:spPr>
      </p:pic>
      <p:sp>
        <p:nvSpPr>
          <p:cNvPr id="10" name="矩形 9"/>
          <p:cNvSpPr/>
          <p:nvPr/>
        </p:nvSpPr>
        <p:spPr>
          <a:xfrm>
            <a:off x="5436096" y="2276872"/>
            <a:ext cx="360040" cy="769441"/>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altLang="zh-TW" sz="4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1</a:t>
            </a:r>
            <a:endParaRPr lang="zh-TW" altLang="en-US" sz="4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1" name="矩形 10"/>
          <p:cNvSpPr/>
          <p:nvPr/>
        </p:nvSpPr>
        <p:spPr>
          <a:xfrm>
            <a:off x="1863540" y="253330"/>
            <a:ext cx="2376264" cy="369332"/>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TW" altLang="en-US"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軟正黑體" panose="020B0604030504040204" pitchFamily="34" charset="-120"/>
                <a:ea typeface="微軟正黑體" panose="020B0604030504040204" pitchFamily="34" charset="-120"/>
              </a:rPr>
              <a:t>學生作品</a:t>
            </a:r>
            <a:r>
              <a:rPr lang="en-US" altLang="zh-TW"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軟正黑體" panose="020B0604030504040204" pitchFamily="34" charset="-120"/>
                <a:ea typeface="微軟正黑體" panose="020B0604030504040204" pitchFamily="34" charset="-120"/>
              </a:rPr>
              <a:t>(</a:t>
            </a:r>
            <a:r>
              <a:rPr lang="zh-TW" altLang="en-US"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軟正黑體" panose="020B0604030504040204" pitchFamily="34" charset="-120"/>
                <a:ea typeface="微軟正黑體" panose="020B0604030504040204" pitchFamily="34" charset="-120"/>
              </a:rPr>
              <a:t>萬興國小</a:t>
            </a:r>
            <a:r>
              <a:rPr lang="en-US" altLang="zh-TW"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軟正黑體" panose="020B0604030504040204" pitchFamily="34" charset="-120"/>
                <a:ea typeface="微軟正黑體" panose="020B0604030504040204" pitchFamily="34" charset="-120"/>
              </a:rPr>
              <a:t>)</a:t>
            </a:r>
            <a:endParaRPr lang="zh-TW" altLang="en-US"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595621247"/>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dirty="0"/>
          </a:p>
        </p:txBody>
      </p:sp>
      <p:pic>
        <p:nvPicPr>
          <p:cNvPr id="9" name="圖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43808" y="0"/>
            <a:ext cx="4833784" cy="6858000"/>
          </a:xfrm>
          <a:prstGeom prst="rect">
            <a:avLst/>
          </a:prstGeom>
        </p:spPr>
      </p:pic>
      <p:sp>
        <p:nvSpPr>
          <p:cNvPr id="10" name="矩形 9"/>
          <p:cNvSpPr/>
          <p:nvPr/>
        </p:nvSpPr>
        <p:spPr>
          <a:xfrm>
            <a:off x="3635896" y="2276872"/>
            <a:ext cx="360040" cy="769441"/>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altLang="zh-TW" sz="4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1</a:t>
            </a:r>
            <a:endParaRPr lang="zh-TW" altLang="en-US" sz="4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5" name="矩形 4"/>
          <p:cNvSpPr/>
          <p:nvPr/>
        </p:nvSpPr>
        <p:spPr>
          <a:xfrm>
            <a:off x="4355976" y="2276872"/>
            <a:ext cx="360040" cy="769441"/>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altLang="zh-TW"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9</a:t>
            </a:r>
            <a:endParaRPr lang="zh-TW" altLang="en-US" sz="4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6" name="矩形 5"/>
          <p:cNvSpPr/>
          <p:nvPr/>
        </p:nvSpPr>
        <p:spPr>
          <a:xfrm>
            <a:off x="5004048" y="2299519"/>
            <a:ext cx="360040" cy="769441"/>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TW" altLang="en-US"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標楷體" panose="03000509000000000000" pitchFamily="65" charset="-120"/>
              </a:rPr>
              <a:t>年</a:t>
            </a:r>
            <a:endParaRPr lang="zh-TW" altLang="en-US" sz="4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標楷體" panose="03000509000000000000" pitchFamily="65" charset="-120"/>
            </a:endParaRPr>
          </a:p>
        </p:txBody>
      </p:sp>
      <p:sp>
        <p:nvSpPr>
          <p:cNvPr id="7" name="矩形 6"/>
          <p:cNvSpPr/>
          <p:nvPr/>
        </p:nvSpPr>
        <p:spPr>
          <a:xfrm>
            <a:off x="5580112" y="2276872"/>
            <a:ext cx="360040" cy="769441"/>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altLang="zh-TW"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4</a:t>
            </a:r>
            <a:endParaRPr lang="zh-TW" altLang="en-US" sz="4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8" name="矩形 7"/>
          <p:cNvSpPr/>
          <p:nvPr/>
        </p:nvSpPr>
        <p:spPr>
          <a:xfrm>
            <a:off x="3359460" y="3284984"/>
            <a:ext cx="360040" cy="769441"/>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altLang="zh-TW" sz="4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2</a:t>
            </a:r>
            <a:endParaRPr lang="zh-TW" altLang="en-US" sz="4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1" name="矩形 10"/>
          <p:cNvSpPr/>
          <p:nvPr/>
        </p:nvSpPr>
        <p:spPr>
          <a:xfrm>
            <a:off x="6300192" y="2276871"/>
            <a:ext cx="360040" cy="769441"/>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TW" altLang="en-US"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標楷體" panose="03000509000000000000" pitchFamily="65" charset="-120"/>
              </a:rPr>
              <a:t>月</a:t>
            </a:r>
            <a:endParaRPr lang="zh-TW" altLang="en-US" sz="4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標楷體" panose="03000509000000000000" pitchFamily="65" charset="-120"/>
            </a:endParaRPr>
          </a:p>
        </p:txBody>
      </p:sp>
      <p:sp>
        <p:nvSpPr>
          <p:cNvPr id="12" name="矩形 11"/>
          <p:cNvSpPr/>
          <p:nvPr/>
        </p:nvSpPr>
        <p:spPr>
          <a:xfrm>
            <a:off x="4067944" y="3235623"/>
            <a:ext cx="360040" cy="769441"/>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altLang="zh-TW"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9</a:t>
            </a:r>
            <a:endParaRPr lang="zh-TW" altLang="en-US" sz="4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3" name="矩形 12"/>
          <p:cNvSpPr/>
          <p:nvPr/>
        </p:nvSpPr>
        <p:spPr>
          <a:xfrm>
            <a:off x="4688396" y="3260616"/>
            <a:ext cx="360040" cy="769441"/>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altLang="zh-TW" sz="4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5</a:t>
            </a:r>
            <a:endParaRPr lang="zh-TW" altLang="en-US" sz="4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4" name="矩形 13"/>
          <p:cNvSpPr/>
          <p:nvPr/>
        </p:nvSpPr>
        <p:spPr>
          <a:xfrm>
            <a:off x="5364088" y="3235623"/>
            <a:ext cx="360040" cy="769441"/>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altLang="zh-TW"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3</a:t>
            </a:r>
            <a:endParaRPr lang="zh-TW" altLang="en-US" sz="4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5" name="矩形 14"/>
          <p:cNvSpPr/>
          <p:nvPr/>
        </p:nvSpPr>
        <p:spPr>
          <a:xfrm>
            <a:off x="6372200" y="3356992"/>
            <a:ext cx="900100" cy="40011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TW" altLang="en-US" sz="2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標楷體" panose="03000509000000000000" pitchFamily="65" charset="-120"/>
              </a:rPr>
              <a:t>西元</a:t>
            </a:r>
            <a:endParaRPr lang="zh-TW" altLang="en-US" sz="20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標楷體" panose="03000509000000000000" pitchFamily="65" charset="-120"/>
            </a:endParaRPr>
          </a:p>
        </p:txBody>
      </p:sp>
      <p:sp>
        <p:nvSpPr>
          <p:cNvPr id="16" name="矩形 15"/>
          <p:cNvSpPr/>
          <p:nvPr/>
        </p:nvSpPr>
        <p:spPr>
          <a:xfrm>
            <a:off x="5940152" y="3212976"/>
            <a:ext cx="360040" cy="769441"/>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TW" altLang="en-US"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標楷體" panose="03000509000000000000" pitchFamily="65" charset="-120"/>
              </a:rPr>
              <a:t>日</a:t>
            </a:r>
            <a:endParaRPr lang="zh-TW" altLang="en-US" sz="4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標楷體" panose="03000509000000000000" pitchFamily="65" charset="-120"/>
            </a:endParaRPr>
          </a:p>
        </p:txBody>
      </p:sp>
      <p:sp>
        <p:nvSpPr>
          <p:cNvPr id="17" name="矩形 16"/>
          <p:cNvSpPr/>
          <p:nvPr/>
        </p:nvSpPr>
        <p:spPr>
          <a:xfrm>
            <a:off x="4211960" y="4581128"/>
            <a:ext cx="2943944" cy="646331"/>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altLang="zh-TW" sz="36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1995</a:t>
            </a:r>
            <a:r>
              <a:rPr lang="zh-TW" altLang="en-US" sz="28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年</a:t>
            </a:r>
            <a:r>
              <a:rPr lang="en-US" altLang="zh-TW" sz="36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4</a:t>
            </a:r>
            <a:r>
              <a:rPr lang="zh-TW" altLang="en-US" sz="28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月</a:t>
            </a:r>
            <a:r>
              <a:rPr lang="en-US" altLang="zh-TW" sz="36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23</a:t>
            </a:r>
            <a:r>
              <a:rPr lang="zh-TW" altLang="en-US" sz="28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日</a:t>
            </a:r>
            <a:endParaRPr lang="zh-TW" altLang="en-US" sz="36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8" name="矩形 17"/>
          <p:cNvSpPr/>
          <p:nvPr/>
        </p:nvSpPr>
        <p:spPr>
          <a:xfrm>
            <a:off x="4724400" y="5138028"/>
            <a:ext cx="2943944" cy="52322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TW" altLang="en-US" sz="2800" b="1" spc="50" dirty="0">
                <a:ln w="11430"/>
                <a:effectLst>
                  <a:outerShdw blurRad="76200" dist="50800" dir="5400000" algn="tl" rotWithShape="0">
                    <a:srgbClr val="000000">
                      <a:alpha val="65000"/>
                    </a:srgbClr>
                  </a:outerShdw>
                </a:effectLst>
              </a:rPr>
              <a:t>世界閱讀</a:t>
            </a:r>
            <a:r>
              <a:rPr lang="zh-TW" altLang="en-US" sz="2800" b="1" spc="50" dirty="0" smtClean="0">
                <a:ln w="11430"/>
                <a:effectLst>
                  <a:outerShdw blurRad="76200" dist="50800" dir="5400000" algn="tl" rotWithShape="0">
                    <a:srgbClr val="000000">
                      <a:alpha val="65000"/>
                    </a:srgbClr>
                  </a:outerShdw>
                </a:effectLst>
              </a:rPr>
              <a:t>日</a:t>
            </a:r>
            <a:endParaRPr lang="zh-TW" altLang="en-US" sz="2800" b="1" cap="none" spc="50" dirty="0">
              <a:ln w="11430"/>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132192758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ppt_x"/>
                                          </p:val>
                                        </p:tav>
                                        <p:tav tm="100000">
                                          <p:val>
                                            <p:strVal val="#ppt_x"/>
                                          </p:val>
                                        </p:tav>
                                      </p:tavLst>
                                    </p:anim>
                                    <p:anim calcmode="lin" valueType="num">
                                      <p:cBhvr additive="base">
                                        <p:cTn id="33" dur="500" fill="hold"/>
                                        <p:tgtEl>
                                          <p:spTgt spid="11"/>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ppt_x"/>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ppt_x"/>
                                          </p:val>
                                        </p:tav>
                                        <p:tav tm="100000">
                                          <p:val>
                                            <p:strVal val="#ppt_x"/>
                                          </p:val>
                                        </p:tav>
                                      </p:tavLst>
                                    </p:anim>
                                    <p:anim calcmode="lin" valueType="num">
                                      <p:cBhvr additive="base">
                                        <p:cTn id="48" dur="500" fill="hold"/>
                                        <p:tgtEl>
                                          <p:spTgt spid="14"/>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ppt_x"/>
                                          </p:val>
                                        </p:tav>
                                        <p:tav tm="100000">
                                          <p:val>
                                            <p:strVal val="#ppt_x"/>
                                          </p:val>
                                        </p:tav>
                                      </p:tavLst>
                                    </p:anim>
                                    <p:anim calcmode="lin" valueType="num">
                                      <p:cBhvr additive="base">
                                        <p:cTn id="53" dur="500" fill="hold"/>
                                        <p:tgtEl>
                                          <p:spTgt spid="15"/>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additive="base">
                                        <p:cTn id="57" dur="500" fill="hold"/>
                                        <p:tgtEl>
                                          <p:spTgt spid="16"/>
                                        </p:tgtEl>
                                        <p:attrNameLst>
                                          <p:attrName>ppt_x</p:attrName>
                                        </p:attrNameLst>
                                      </p:cBhvr>
                                      <p:tavLst>
                                        <p:tav tm="0">
                                          <p:val>
                                            <p:strVal val="#ppt_x"/>
                                          </p:val>
                                        </p:tav>
                                        <p:tav tm="100000">
                                          <p:val>
                                            <p:strVal val="#ppt_x"/>
                                          </p:val>
                                        </p:tav>
                                      </p:tavLst>
                                    </p:anim>
                                    <p:anim calcmode="lin" valueType="num">
                                      <p:cBhvr additive="base">
                                        <p:cTn id="5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anim calcmode="lin" valueType="num">
                                      <p:cBhvr additive="base">
                                        <p:cTn id="63" dur="500" fill="hold"/>
                                        <p:tgtEl>
                                          <p:spTgt spid="17"/>
                                        </p:tgtEl>
                                        <p:attrNameLst>
                                          <p:attrName>ppt_x</p:attrName>
                                        </p:attrNameLst>
                                      </p:cBhvr>
                                      <p:tavLst>
                                        <p:tav tm="0">
                                          <p:val>
                                            <p:strVal val="#ppt_x"/>
                                          </p:val>
                                        </p:tav>
                                        <p:tav tm="100000">
                                          <p:val>
                                            <p:strVal val="#ppt_x"/>
                                          </p:val>
                                        </p:tav>
                                      </p:tavLst>
                                    </p:anim>
                                    <p:anim calcmode="lin" valueType="num">
                                      <p:cBhvr additive="base">
                                        <p:cTn id="6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18"/>
                                        </p:tgtEl>
                                        <p:attrNameLst>
                                          <p:attrName>style.visibility</p:attrName>
                                        </p:attrNameLst>
                                      </p:cBhvr>
                                      <p:to>
                                        <p:strVal val="visible"/>
                                      </p:to>
                                    </p:set>
                                    <p:anim calcmode="lin" valueType="num">
                                      <p:cBhvr additive="base">
                                        <p:cTn id="69" dur="500" fill="hold"/>
                                        <p:tgtEl>
                                          <p:spTgt spid="18"/>
                                        </p:tgtEl>
                                        <p:attrNameLst>
                                          <p:attrName>ppt_x</p:attrName>
                                        </p:attrNameLst>
                                      </p:cBhvr>
                                      <p:tavLst>
                                        <p:tav tm="0">
                                          <p:val>
                                            <p:strVal val="#ppt_x"/>
                                          </p:val>
                                        </p:tav>
                                        <p:tav tm="100000">
                                          <p:val>
                                            <p:strVal val="#ppt_x"/>
                                          </p:val>
                                        </p:tav>
                                      </p:tavLst>
                                    </p:anim>
                                    <p:anim calcmode="lin" valueType="num">
                                      <p:cBhvr additive="base">
                                        <p:cTn id="7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 grpId="0"/>
      <p:bldP spid="6" grpId="0"/>
      <p:bldP spid="7" grpId="0"/>
      <p:bldP spid="8" grpId="0"/>
      <p:bldP spid="11" grpId="0"/>
      <p:bldP spid="12" grpId="0"/>
      <p:bldP spid="13" grpId="0"/>
      <p:bldP spid="14" grpId="0"/>
      <p:bldP spid="15" grpId="0"/>
      <p:bldP spid="16" grpId="0"/>
      <p:bldP spid="17"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179512" y="692697"/>
            <a:ext cx="8712968" cy="2160240"/>
          </a:xfrm>
        </p:spPr>
        <p:txBody>
          <a:bodyPr/>
          <a:lstStyle/>
          <a:p>
            <a:r>
              <a:rPr lang="en-US" altLang="zh-TW" b="1" dirty="0" smtClean="0">
                <a:solidFill>
                  <a:srgbClr val="C00000"/>
                </a:solidFill>
                <a:latin typeface="標楷體" panose="03000509000000000000" pitchFamily="65" charset="-120"/>
                <a:ea typeface="標楷體" panose="03000509000000000000" pitchFamily="65" charset="-120"/>
              </a:rPr>
              <a:t>4</a:t>
            </a:r>
            <a:r>
              <a:rPr lang="zh-TW" altLang="en-US" b="1" dirty="0">
                <a:solidFill>
                  <a:srgbClr val="C00000"/>
                </a:solidFill>
                <a:latin typeface="標楷體" panose="03000509000000000000" pitchFamily="65" charset="-120"/>
                <a:ea typeface="標楷體" panose="03000509000000000000" pitchFamily="65" charset="-120"/>
              </a:rPr>
              <a:t>月</a:t>
            </a:r>
            <a:r>
              <a:rPr lang="en-US" altLang="zh-TW" b="1" dirty="0">
                <a:solidFill>
                  <a:srgbClr val="C00000"/>
                </a:solidFill>
                <a:latin typeface="標楷體" panose="03000509000000000000" pitchFamily="65" charset="-120"/>
                <a:ea typeface="標楷體" panose="03000509000000000000" pitchFamily="65" charset="-120"/>
              </a:rPr>
              <a:t>23</a:t>
            </a:r>
            <a:r>
              <a:rPr lang="zh-TW" altLang="en-US" b="1" dirty="0">
                <a:solidFill>
                  <a:srgbClr val="C00000"/>
                </a:solidFill>
                <a:latin typeface="標楷體" panose="03000509000000000000" pitchFamily="65" charset="-120"/>
                <a:ea typeface="標楷體" panose="03000509000000000000" pitchFamily="65" charset="-120"/>
              </a:rPr>
              <a:t>日</a:t>
            </a:r>
            <a:r>
              <a:rPr lang="zh-TW" altLang="en-US" dirty="0">
                <a:latin typeface="標楷體" panose="03000509000000000000" pitchFamily="65" charset="-120"/>
                <a:ea typeface="標楷體" panose="03000509000000000000" pitchFamily="65" charset="-120"/>
              </a:rPr>
              <a:t>，對於世界文學領域是一個</a:t>
            </a:r>
            <a:r>
              <a:rPr lang="zh-TW" altLang="en-US" dirty="0" smtClean="0">
                <a:latin typeface="標楷體" panose="03000509000000000000" pitchFamily="65" charset="-120"/>
                <a:ea typeface="標楷體" panose="03000509000000000000" pitchFamily="65" charset="-120"/>
              </a:rPr>
              <a:t>具有象徵性</a:t>
            </a:r>
            <a:r>
              <a:rPr lang="zh-TW" altLang="en-US" dirty="0">
                <a:latin typeface="標楷體" panose="03000509000000000000" pitchFamily="65" charset="-120"/>
                <a:ea typeface="標楷體" panose="03000509000000000000" pitchFamily="65" charset="-120"/>
              </a:rPr>
              <a:t>的日子，因為塞萬提斯、莎士比亞和加爾西拉索</a:t>
            </a:r>
            <a:r>
              <a:rPr lang="en-US" altLang="zh-TW" dirty="0">
                <a:latin typeface="標楷體" panose="03000509000000000000" pitchFamily="65" charset="-120"/>
                <a:ea typeface="標楷體" panose="03000509000000000000" pitchFamily="65" charset="-120"/>
              </a:rPr>
              <a:t>·</a:t>
            </a:r>
            <a:r>
              <a:rPr lang="zh-TW" altLang="en-US" dirty="0">
                <a:latin typeface="標楷體" panose="03000509000000000000" pitchFamily="65" charset="-120"/>
                <a:ea typeface="標楷體" panose="03000509000000000000" pitchFamily="65" charset="-120"/>
              </a:rPr>
              <a:t>德</a:t>
            </a:r>
            <a:r>
              <a:rPr lang="en-US" altLang="zh-TW" dirty="0">
                <a:latin typeface="標楷體" panose="03000509000000000000" pitchFamily="65" charset="-120"/>
                <a:ea typeface="標楷體" panose="03000509000000000000" pitchFamily="65" charset="-120"/>
              </a:rPr>
              <a:t>·</a:t>
            </a:r>
            <a:r>
              <a:rPr lang="zh-TW" altLang="en-US" dirty="0">
                <a:latin typeface="標楷體" panose="03000509000000000000" pitchFamily="65" charset="-120"/>
                <a:ea typeface="標楷體" panose="03000509000000000000" pitchFamily="65" charset="-120"/>
              </a:rPr>
              <a:t>拉</a:t>
            </a:r>
            <a:r>
              <a:rPr lang="en-US" altLang="zh-TW" dirty="0">
                <a:latin typeface="標楷體" panose="03000509000000000000" pitchFamily="65" charset="-120"/>
                <a:ea typeface="標楷體" panose="03000509000000000000" pitchFamily="65" charset="-120"/>
              </a:rPr>
              <a:t>·</a:t>
            </a:r>
            <a:r>
              <a:rPr lang="zh-TW" altLang="en-US" dirty="0">
                <a:latin typeface="標楷體" panose="03000509000000000000" pitchFamily="65" charset="-120"/>
                <a:ea typeface="標楷體" panose="03000509000000000000" pitchFamily="65" charset="-120"/>
              </a:rPr>
              <a:t>維加都在</a:t>
            </a:r>
            <a:r>
              <a:rPr lang="en-US" altLang="zh-TW" dirty="0">
                <a:latin typeface="標楷體" panose="03000509000000000000" pitchFamily="65" charset="-120"/>
                <a:ea typeface="標楷體" panose="03000509000000000000" pitchFamily="65" charset="-120"/>
              </a:rPr>
              <a:t>1616</a:t>
            </a:r>
            <a:r>
              <a:rPr lang="zh-TW" altLang="en-US" dirty="0">
                <a:latin typeface="標楷體" panose="03000509000000000000" pitchFamily="65" charset="-120"/>
                <a:ea typeface="標楷體" panose="03000509000000000000" pitchFamily="65" charset="-120"/>
              </a:rPr>
              <a:t>年的這一天</a:t>
            </a:r>
            <a:r>
              <a:rPr lang="zh-TW" altLang="en-US" dirty="0" smtClean="0">
                <a:latin typeface="標楷體" panose="03000509000000000000" pitchFamily="65" charset="-120"/>
                <a:ea typeface="標楷體" panose="03000509000000000000" pitchFamily="65" charset="-120"/>
              </a:rPr>
              <a:t>去世，同時也是另一些著名作家出生或死亡的日子。</a:t>
            </a:r>
            <a:endParaRPr lang="en-US" altLang="zh-TW" dirty="0">
              <a:latin typeface="標楷體" panose="03000509000000000000" pitchFamily="65" charset="-120"/>
              <a:ea typeface="標楷體" panose="03000509000000000000" pitchFamily="65" charset="-120"/>
            </a:endParaRPr>
          </a:p>
          <a:p>
            <a:endParaRPr lang="zh-TW" altLang="en-US" dirty="0">
              <a:latin typeface="標楷體" panose="03000509000000000000" pitchFamily="65" charset="-120"/>
              <a:ea typeface="標楷體" panose="03000509000000000000" pitchFamily="65" charset="-120"/>
            </a:endParaRPr>
          </a:p>
        </p:txBody>
      </p:sp>
      <p:sp>
        <p:nvSpPr>
          <p:cNvPr id="5" name="標題 1"/>
          <p:cNvSpPr txBox="1">
            <a:spLocks/>
          </p:cNvSpPr>
          <p:nvPr/>
        </p:nvSpPr>
        <p:spPr bwMode="auto">
          <a:xfrm>
            <a:off x="179512" y="6174432"/>
            <a:ext cx="8885584" cy="683568"/>
          </a:xfrm>
          <a:prstGeom prst="rect">
            <a:avLst/>
          </a:prstGeom>
          <a:solidFill>
            <a:schemeClr val="bg1"/>
          </a:solidFill>
          <a:ln>
            <a:noFill/>
          </a:ln>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新細明體" charset="-120"/>
              </a:defRPr>
            </a:lvl2pPr>
            <a:lvl3pPr algn="ctr" rtl="0" eaLnBrk="0" fontAlgn="base" hangingPunct="0">
              <a:spcBef>
                <a:spcPct val="0"/>
              </a:spcBef>
              <a:spcAft>
                <a:spcPct val="0"/>
              </a:spcAft>
              <a:defRPr sz="4400">
                <a:solidFill>
                  <a:schemeClr val="tx1"/>
                </a:solidFill>
                <a:latin typeface="Calibri" pitchFamily="34" charset="0"/>
                <a:ea typeface="新細明體" charset="-120"/>
              </a:defRPr>
            </a:lvl3pPr>
            <a:lvl4pPr algn="ctr" rtl="0" eaLnBrk="0" fontAlgn="base" hangingPunct="0">
              <a:spcBef>
                <a:spcPct val="0"/>
              </a:spcBef>
              <a:spcAft>
                <a:spcPct val="0"/>
              </a:spcAft>
              <a:defRPr sz="4400">
                <a:solidFill>
                  <a:schemeClr val="tx1"/>
                </a:solidFill>
                <a:latin typeface="Calibri" pitchFamily="34" charset="0"/>
                <a:ea typeface="新細明體" charset="-120"/>
              </a:defRPr>
            </a:lvl4pPr>
            <a:lvl5pPr algn="ctr" rtl="0" eaLnBrk="0" fontAlgn="base" hangingPunct="0">
              <a:spcBef>
                <a:spcPct val="0"/>
              </a:spcBef>
              <a:spcAft>
                <a:spcPct val="0"/>
              </a:spcAft>
              <a:defRPr sz="4400">
                <a:solidFill>
                  <a:schemeClr val="tx1"/>
                </a:solidFill>
                <a:latin typeface="Calibri" pitchFamily="34" charset="0"/>
                <a:ea typeface="新細明體" charset="-120"/>
              </a:defRPr>
            </a:lvl5pPr>
            <a:lvl6pPr marL="457200" algn="ctr" rtl="0" fontAlgn="base">
              <a:spcBef>
                <a:spcPct val="0"/>
              </a:spcBef>
              <a:spcAft>
                <a:spcPct val="0"/>
              </a:spcAft>
              <a:defRPr sz="4400">
                <a:solidFill>
                  <a:schemeClr val="tx1"/>
                </a:solidFill>
                <a:latin typeface="Calibri" pitchFamily="34" charset="0"/>
                <a:ea typeface="新細明體" charset="-120"/>
              </a:defRPr>
            </a:lvl6pPr>
            <a:lvl7pPr marL="914400" algn="ctr" rtl="0" fontAlgn="base">
              <a:spcBef>
                <a:spcPct val="0"/>
              </a:spcBef>
              <a:spcAft>
                <a:spcPct val="0"/>
              </a:spcAft>
              <a:defRPr sz="4400">
                <a:solidFill>
                  <a:schemeClr val="tx1"/>
                </a:solidFill>
                <a:latin typeface="Calibri" pitchFamily="34" charset="0"/>
                <a:ea typeface="新細明體" charset="-120"/>
              </a:defRPr>
            </a:lvl7pPr>
            <a:lvl8pPr marL="1371600" algn="ctr" rtl="0" fontAlgn="base">
              <a:spcBef>
                <a:spcPct val="0"/>
              </a:spcBef>
              <a:spcAft>
                <a:spcPct val="0"/>
              </a:spcAft>
              <a:defRPr sz="4400">
                <a:solidFill>
                  <a:schemeClr val="tx1"/>
                </a:solidFill>
                <a:latin typeface="Calibri" pitchFamily="34" charset="0"/>
                <a:ea typeface="新細明體" charset="-120"/>
              </a:defRPr>
            </a:lvl8pPr>
            <a:lvl9pPr marL="1828800" algn="ctr" rtl="0" fontAlgn="base">
              <a:spcBef>
                <a:spcPct val="0"/>
              </a:spcBef>
              <a:spcAft>
                <a:spcPct val="0"/>
              </a:spcAft>
              <a:defRPr sz="4400">
                <a:solidFill>
                  <a:schemeClr val="tx1"/>
                </a:solidFill>
                <a:latin typeface="Calibri" pitchFamily="34" charset="0"/>
                <a:ea typeface="新細明體" charset="-120"/>
              </a:defRPr>
            </a:lvl9pPr>
          </a:lstStyle>
          <a:p>
            <a:pPr algn="l"/>
            <a:r>
              <a:rPr lang="zh-TW" altLang="en-US" sz="2000" b="1" dirty="0" smtClean="0">
                <a:solidFill>
                  <a:srgbClr val="002060"/>
                </a:solidFill>
                <a:latin typeface="微軟正黑體" panose="020B0604030504040204" pitchFamily="34" charset="-120"/>
                <a:ea typeface="微軟正黑體" panose="020B0604030504040204" pitchFamily="34" charset="-120"/>
              </a:rPr>
              <a:t>（節錄自聯合國教科文組織總幹事</a:t>
            </a:r>
            <a:r>
              <a:rPr lang="en-US" altLang="zh-TW" sz="2000" b="1" dirty="0" smtClean="0">
                <a:solidFill>
                  <a:srgbClr val="002060"/>
                </a:solidFill>
                <a:latin typeface="微軟正黑體" panose="020B0604030504040204" pitchFamily="34" charset="-120"/>
                <a:ea typeface="微軟正黑體" panose="020B0604030504040204" pitchFamily="34" charset="-120"/>
              </a:rPr>
              <a:t>2013</a:t>
            </a:r>
            <a:r>
              <a:rPr lang="zh-TW" altLang="en-US" sz="2000" b="1" dirty="0" smtClean="0">
                <a:solidFill>
                  <a:srgbClr val="002060"/>
                </a:solidFill>
                <a:latin typeface="微軟正黑體" panose="020B0604030504040204" pitchFamily="34" charset="-120"/>
                <a:ea typeface="微軟正黑體" panose="020B0604030504040204" pitchFamily="34" charset="-120"/>
              </a:rPr>
              <a:t>年世界書籍與版權日致辭）</a:t>
            </a:r>
            <a:endParaRPr lang="zh-TW" altLang="en-US" sz="2800" b="1" dirty="0">
              <a:solidFill>
                <a:srgbClr val="002060"/>
              </a:solidFill>
              <a:latin typeface="微軟正黑體" panose="020B0604030504040204" pitchFamily="34" charset="-120"/>
              <a:ea typeface="微軟正黑體" panose="020B0604030504040204" pitchFamily="34" charset="-120"/>
            </a:endParaRPr>
          </a:p>
        </p:txBody>
      </p:sp>
      <p:sp>
        <p:nvSpPr>
          <p:cNvPr id="4" name="矩形 3"/>
          <p:cNvSpPr/>
          <p:nvPr/>
        </p:nvSpPr>
        <p:spPr>
          <a:xfrm>
            <a:off x="107504" y="2697882"/>
            <a:ext cx="8957592" cy="3046988"/>
          </a:xfrm>
          <a:prstGeom prst="rect">
            <a:avLst/>
          </a:prstGeom>
          <a:solidFill>
            <a:srgbClr val="FFFF00"/>
          </a:solidFill>
        </p:spPr>
        <p:txBody>
          <a:bodyPr wrap="square">
            <a:spAutoFit/>
          </a:bodyPr>
          <a:lstStyle/>
          <a:p>
            <a:pPr marL="342900" lvl="0" indent="-342900" eaLnBrk="0" fontAlgn="base" hangingPunct="0">
              <a:spcBef>
                <a:spcPct val="20000"/>
              </a:spcBef>
              <a:spcAft>
                <a:spcPct val="0"/>
              </a:spcAft>
              <a:buFont typeface="Arial" charset="0"/>
              <a:buChar char="•"/>
            </a:pPr>
            <a:r>
              <a:rPr lang="en-US" altLang="zh-TW" sz="3200" b="1" dirty="0">
                <a:solidFill>
                  <a:srgbClr val="C00000"/>
                </a:solidFill>
                <a:latin typeface="標楷體" panose="03000509000000000000" pitchFamily="65" charset="-120"/>
                <a:ea typeface="標楷體" panose="03000509000000000000" pitchFamily="65" charset="-120"/>
              </a:rPr>
              <a:t>1995</a:t>
            </a:r>
            <a:r>
              <a:rPr lang="zh-TW" altLang="en-US" sz="3200" b="1" dirty="0">
                <a:solidFill>
                  <a:srgbClr val="C00000"/>
                </a:solidFill>
                <a:latin typeface="標楷體" panose="03000509000000000000" pitchFamily="65" charset="-120"/>
                <a:ea typeface="標楷體" panose="03000509000000000000" pitchFamily="65" charset="-120"/>
              </a:rPr>
              <a:t>年</a:t>
            </a:r>
            <a:r>
              <a:rPr lang="zh-TW" altLang="en-US" sz="3200" dirty="0">
                <a:solidFill>
                  <a:prstClr val="black"/>
                </a:solidFill>
                <a:latin typeface="標楷體" panose="03000509000000000000" pitchFamily="65" charset="-120"/>
                <a:ea typeface="標楷體" panose="03000509000000000000" pitchFamily="65" charset="-120"/>
              </a:rPr>
              <a:t>在巴黎召開的</a:t>
            </a:r>
            <a:r>
              <a:rPr lang="zh-TW" altLang="en-US" sz="3200" b="1" dirty="0">
                <a:solidFill>
                  <a:srgbClr val="C00000"/>
                </a:solidFill>
                <a:latin typeface="標楷體" panose="03000509000000000000" pitchFamily="65" charset="-120"/>
                <a:ea typeface="標楷體" panose="03000509000000000000" pitchFamily="65" charset="-120"/>
              </a:rPr>
              <a:t>聯合國教科文組織</a:t>
            </a:r>
            <a:r>
              <a:rPr lang="zh-TW" altLang="en-US" sz="3200" dirty="0">
                <a:solidFill>
                  <a:prstClr val="black"/>
                </a:solidFill>
                <a:latin typeface="標楷體" panose="03000509000000000000" pitchFamily="65" charset="-120"/>
                <a:ea typeface="標楷體" panose="03000509000000000000" pitchFamily="65" charset="-120"/>
              </a:rPr>
              <a:t>大會選擇這一天，</a:t>
            </a:r>
            <a:r>
              <a:rPr lang="zh-TW" altLang="en-US" sz="3200" b="1" dirty="0">
                <a:solidFill>
                  <a:srgbClr val="C00000"/>
                </a:solidFill>
                <a:latin typeface="標楷體" panose="03000509000000000000" pitchFamily="65" charset="-120"/>
                <a:ea typeface="標楷體" panose="03000509000000000000" pitchFamily="65" charset="-120"/>
              </a:rPr>
              <a:t>向全世界的書籍和作者表示敬意</a:t>
            </a:r>
            <a:r>
              <a:rPr lang="zh-TW" altLang="en-US" sz="3200" dirty="0">
                <a:solidFill>
                  <a:prstClr val="black"/>
                </a:solidFill>
                <a:latin typeface="標楷體" panose="03000509000000000000" pitchFamily="65" charset="-120"/>
                <a:ea typeface="標楷體" panose="03000509000000000000" pitchFamily="65" charset="-120"/>
              </a:rPr>
              <a:t>；</a:t>
            </a:r>
            <a:r>
              <a:rPr lang="zh-TW" altLang="en-US" sz="3200" b="1" dirty="0">
                <a:solidFill>
                  <a:srgbClr val="C00000"/>
                </a:solidFill>
                <a:latin typeface="標楷體" panose="03000509000000000000" pitchFamily="65" charset="-120"/>
                <a:ea typeface="標楷體" panose="03000509000000000000" pitchFamily="65" charset="-120"/>
              </a:rPr>
              <a:t>鼓勵每個人，尤其是年輕人，去發現閱讀的快樂，並再度對那些為促進人類的社會和文化進步做出無以替代的貢獻的人表示尊敬</a:t>
            </a:r>
            <a:r>
              <a:rPr lang="zh-TW" altLang="en-US" sz="3200" dirty="0">
                <a:solidFill>
                  <a:prstClr val="black"/>
                </a:solidFill>
                <a:latin typeface="標楷體" panose="03000509000000000000" pitchFamily="65" charset="-120"/>
                <a:ea typeface="標楷體" panose="03000509000000000000" pitchFamily="65" charset="-120"/>
              </a:rPr>
              <a:t>。 為此，教科文組織設立了“世界書籍與版權日</a:t>
            </a:r>
            <a:r>
              <a:rPr lang="zh-TW" altLang="en-US" sz="3200" dirty="0" smtClean="0">
                <a:solidFill>
                  <a:prstClr val="black"/>
                </a:solidFill>
                <a:latin typeface="標楷體" panose="03000509000000000000" pitchFamily="65" charset="-120"/>
                <a:ea typeface="標楷體" panose="03000509000000000000" pitchFamily="65" charset="-120"/>
              </a:rPr>
              <a:t>” 。</a:t>
            </a:r>
            <a:endParaRPr lang="zh-TW" altLang="en-US" sz="3200" dirty="0">
              <a:solidFill>
                <a:prstClr val="black"/>
              </a:solidFill>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val="4087604575"/>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graphicFrame>
        <p:nvGraphicFramePr>
          <p:cNvPr id="4" name="內容版面配置區 3"/>
          <p:cNvGraphicFramePr>
            <a:graphicFrameLocks noGrp="1"/>
          </p:cNvGraphicFramePr>
          <p:nvPr>
            <p:ph idx="1"/>
            <p:extLst>
              <p:ext uri="{D42A27DB-BD31-4B8C-83A1-F6EECF244321}">
                <p14:modId xmlns:p14="http://schemas.microsoft.com/office/powerpoint/2010/main" val="601928443"/>
              </p:ext>
            </p:extLst>
          </p:nvPr>
        </p:nvGraphicFramePr>
        <p:xfrm>
          <a:off x="251520" y="188640"/>
          <a:ext cx="8712969" cy="3223367"/>
        </p:xfrm>
        <a:graphic>
          <a:graphicData uri="http://schemas.openxmlformats.org/drawingml/2006/table">
            <a:tbl>
              <a:tblPr firstRow="1" firstCol="1" bandRow="1">
                <a:tableStyleId>{5C22544A-7EE6-4342-B048-85BDC9FD1C3A}</a:tableStyleId>
              </a:tblPr>
              <a:tblGrid>
                <a:gridCol w="1944216"/>
                <a:gridCol w="1800200"/>
                <a:gridCol w="4968553"/>
              </a:tblGrid>
              <a:tr h="343007">
                <a:tc>
                  <a:txBody>
                    <a:bodyPr/>
                    <a:lstStyle/>
                    <a:p>
                      <a:pPr algn="ctr">
                        <a:spcAft>
                          <a:spcPts val="0"/>
                        </a:spcAft>
                      </a:pPr>
                      <a:r>
                        <a:rPr lang="zh-TW" sz="1400" kern="100" dirty="0">
                          <a:effectLst/>
                        </a:rPr>
                        <a:t>主題</a:t>
                      </a:r>
                      <a:endParaRPr lang="zh-TW" sz="1200" kern="100" dirty="0">
                        <a:effectLst/>
                        <a:latin typeface="Calibri"/>
                        <a:ea typeface="新細明體"/>
                        <a:cs typeface="Times New Roman"/>
                      </a:endParaRPr>
                    </a:p>
                  </a:txBody>
                  <a:tcPr marL="68580" marR="68580" marT="0" marB="0"/>
                </a:tc>
                <a:tc>
                  <a:txBody>
                    <a:bodyPr/>
                    <a:lstStyle/>
                    <a:p>
                      <a:pPr algn="ctr">
                        <a:spcAft>
                          <a:spcPts val="0"/>
                        </a:spcAft>
                      </a:pPr>
                      <a:r>
                        <a:rPr lang="zh-TW" sz="1400" kern="100">
                          <a:effectLst/>
                        </a:rPr>
                        <a:t>綱要主題</a:t>
                      </a:r>
                      <a:endParaRPr lang="zh-TW" sz="1200" kern="100">
                        <a:effectLst/>
                        <a:latin typeface="Calibri"/>
                        <a:ea typeface="新細明體"/>
                        <a:cs typeface="Times New Roman"/>
                      </a:endParaRPr>
                    </a:p>
                  </a:txBody>
                  <a:tcPr marL="68580" marR="68580" marT="0" marB="0" anchor="ctr"/>
                </a:tc>
                <a:tc>
                  <a:txBody>
                    <a:bodyPr/>
                    <a:lstStyle/>
                    <a:p>
                      <a:pPr algn="ctr">
                        <a:spcAft>
                          <a:spcPts val="0"/>
                        </a:spcAft>
                      </a:pPr>
                      <a:r>
                        <a:rPr lang="zh-TW" sz="1400" kern="100">
                          <a:effectLst/>
                        </a:rPr>
                        <a:t>對應能力指標</a:t>
                      </a:r>
                      <a:endParaRPr lang="zh-TW" sz="1200" kern="100">
                        <a:effectLst/>
                        <a:latin typeface="Calibri"/>
                        <a:ea typeface="新細明體"/>
                        <a:cs typeface="Times New Roman"/>
                      </a:endParaRPr>
                    </a:p>
                  </a:txBody>
                  <a:tcPr marL="68580" marR="68580" marT="0" marB="0" anchor="ctr"/>
                </a:tc>
              </a:tr>
              <a:tr h="2596438">
                <a:tc>
                  <a:txBody>
                    <a:bodyPr/>
                    <a:lstStyle/>
                    <a:p>
                      <a:pPr algn="just">
                        <a:lnSpc>
                          <a:spcPct val="150000"/>
                        </a:lnSpc>
                        <a:spcAft>
                          <a:spcPts val="0"/>
                        </a:spcAft>
                      </a:pPr>
                      <a:r>
                        <a:rPr lang="zh-TW" sz="1800" kern="100" dirty="0">
                          <a:effectLst/>
                          <a:latin typeface="微軟正黑體" panose="020B0604030504040204" pitchFamily="34" charset="-120"/>
                          <a:ea typeface="微軟正黑體" panose="020B0604030504040204" pitchFamily="34" charset="-120"/>
                        </a:rPr>
                        <a:t>任務</a:t>
                      </a:r>
                      <a:r>
                        <a:rPr lang="en-US" sz="1800" kern="100" dirty="0">
                          <a:effectLst/>
                          <a:latin typeface="微軟正黑體" panose="020B0604030504040204" pitchFamily="34" charset="-120"/>
                          <a:ea typeface="微軟正黑體" panose="020B0604030504040204" pitchFamily="34" charset="-120"/>
                        </a:rPr>
                        <a:t>2</a:t>
                      </a:r>
                      <a:r>
                        <a:rPr lang="zh-TW" sz="1800" kern="100" dirty="0">
                          <a:effectLst/>
                          <a:latin typeface="微軟正黑體" panose="020B0604030504040204" pitchFamily="34" charset="-120"/>
                          <a:ea typeface="微軟正黑體" panose="020B0604030504040204" pitchFamily="34" charset="-120"/>
                        </a:rPr>
                        <a:t>：</a:t>
                      </a:r>
                    </a:p>
                    <a:p>
                      <a:pPr indent="152400" algn="just">
                        <a:lnSpc>
                          <a:spcPct val="150000"/>
                        </a:lnSpc>
                        <a:spcAft>
                          <a:spcPts val="0"/>
                        </a:spcAft>
                      </a:pPr>
                      <a:r>
                        <a:rPr lang="zh-TW" sz="1800" kern="100" dirty="0">
                          <a:effectLst/>
                          <a:latin typeface="微軟正黑體" panose="020B0604030504040204" pitchFamily="34" charset="-120"/>
                          <a:ea typeface="微軟正黑體" panose="020B0604030504040204" pitchFamily="34" charset="-120"/>
                        </a:rPr>
                        <a:t>圖書館之最</a:t>
                      </a:r>
                      <a:endParaRPr lang="zh-TW" sz="1800" kern="100" dirty="0">
                        <a:effectLst/>
                        <a:latin typeface="微軟正黑體" panose="020B0604030504040204" pitchFamily="34" charset="-120"/>
                        <a:ea typeface="微軟正黑體" panose="020B0604030504040204" pitchFamily="34" charset="-120"/>
                        <a:cs typeface="Times New Roman"/>
                      </a:endParaRPr>
                    </a:p>
                  </a:txBody>
                  <a:tcPr marL="68580" marR="68580" marT="0" marB="0"/>
                </a:tc>
                <a:tc>
                  <a:txBody>
                    <a:bodyPr/>
                    <a:lstStyle/>
                    <a:p>
                      <a:pPr marL="342900" lvl="0" indent="-342900">
                        <a:lnSpc>
                          <a:spcPct val="150000"/>
                        </a:lnSpc>
                        <a:spcAft>
                          <a:spcPts val="0"/>
                        </a:spcAft>
                        <a:buFont typeface="+mj-lt"/>
                        <a:buAutoNum type="arabicPeriod"/>
                      </a:pPr>
                      <a:r>
                        <a:rPr lang="zh-TW" sz="1800" kern="100" dirty="0">
                          <a:effectLst/>
                          <a:latin typeface="微軟正黑體" panose="020B0604030504040204" pitchFamily="34" charset="-120"/>
                          <a:ea typeface="微軟正黑體" panose="020B0604030504040204" pitchFamily="34" charset="-120"/>
                        </a:rPr>
                        <a:t>認識各類型的圖書館</a:t>
                      </a:r>
                    </a:p>
                    <a:p>
                      <a:pPr marL="342900" lvl="0" indent="-342900" algn="just">
                        <a:lnSpc>
                          <a:spcPct val="150000"/>
                        </a:lnSpc>
                        <a:spcAft>
                          <a:spcPts val="0"/>
                        </a:spcAft>
                        <a:buFont typeface="+mj-lt"/>
                        <a:buAutoNum type="arabicPeriod"/>
                      </a:pPr>
                      <a:r>
                        <a:rPr lang="zh-TW" sz="1800" kern="100" dirty="0">
                          <a:effectLst/>
                          <a:latin typeface="微軟正黑體" panose="020B0604030504040204" pitchFamily="34" charset="-120"/>
                          <a:ea typeface="微軟正黑體" panose="020B0604030504040204" pitchFamily="34" charset="-120"/>
                        </a:rPr>
                        <a:t>能介紹圖書館</a:t>
                      </a:r>
                      <a:endParaRPr lang="zh-TW" sz="1800" kern="100" dirty="0">
                        <a:effectLst/>
                        <a:latin typeface="微軟正黑體" panose="020B0604030504040204" pitchFamily="34" charset="-120"/>
                        <a:ea typeface="微軟正黑體" panose="020B0604030504040204" pitchFamily="34" charset="-120"/>
                        <a:cs typeface="Times New Roman"/>
                      </a:endParaRPr>
                    </a:p>
                  </a:txBody>
                  <a:tcPr marL="68580" marR="68580" marT="0" marB="0" anchor="ctr"/>
                </a:tc>
                <a:tc>
                  <a:txBody>
                    <a:bodyPr/>
                    <a:lstStyle/>
                    <a:p>
                      <a:pPr>
                        <a:lnSpc>
                          <a:spcPct val="150000"/>
                        </a:lnSpc>
                        <a:spcAft>
                          <a:spcPts val="0"/>
                        </a:spcAft>
                      </a:pPr>
                      <a:r>
                        <a:rPr lang="en-US" sz="1800" kern="100" dirty="0">
                          <a:effectLst/>
                          <a:latin typeface="微軟正黑體" panose="020B0604030504040204" pitchFamily="34" charset="-120"/>
                          <a:ea typeface="微軟正黑體" panose="020B0604030504040204" pitchFamily="34" charset="-120"/>
                        </a:rPr>
                        <a:t>[</a:t>
                      </a:r>
                      <a:r>
                        <a:rPr lang="zh-TW" sz="1800" kern="100" dirty="0">
                          <a:effectLst/>
                          <a:latin typeface="微軟正黑體" panose="020B0604030504040204" pitchFamily="34" charset="-120"/>
                          <a:ea typeface="微軟正黑體" panose="020B0604030504040204" pitchFamily="34" charset="-120"/>
                        </a:rPr>
                        <a:t>綜</a:t>
                      </a:r>
                      <a:r>
                        <a:rPr lang="en-US" sz="1800" kern="100" dirty="0">
                          <a:effectLst/>
                          <a:latin typeface="微軟正黑體" panose="020B0604030504040204" pitchFamily="34" charset="-120"/>
                          <a:ea typeface="微軟正黑體" panose="020B0604030504040204" pitchFamily="34" charset="-120"/>
                        </a:rPr>
                        <a:t>] 2-3-4 </a:t>
                      </a:r>
                      <a:r>
                        <a:rPr lang="zh-TW" sz="1800" kern="100" dirty="0">
                          <a:effectLst/>
                          <a:latin typeface="微軟正黑體" panose="020B0604030504040204" pitchFamily="34" charset="-120"/>
                          <a:ea typeface="微軟正黑體" panose="020B0604030504040204" pitchFamily="34" charset="-120"/>
                        </a:rPr>
                        <a:t>熟悉各種社會資源與支援系統，並</a:t>
                      </a:r>
                      <a:r>
                        <a:rPr lang="zh-TW" sz="1800" kern="100" dirty="0" smtClean="0">
                          <a:effectLst/>
                          <a:latin typeface="微軟正黑體" panose="020B0604030504040204" pitchFamily="34" charset="-120"/>
                          <a:ea typeface="微軟正黑體" panose="020B0604030504040204" pitchFamily="34" charset="-120"/>
                        </a:rPr>
                        <a:t>分</a:t>
                      </a:r>
                      <a:r>
                        <a:rPr lang="en-US" altLang="zh-TW" sz="1800" kern="100" dirty="0" smtClean="0">
                          <a:effectLst/>
                          <a:latin typeface="微軟正黑體" panose="020B0604030504040204" pitchFamily="34" charset="-120"/>
                          <a:ea typeface="微軟正黑體" panose="020B0604030504040204" pitchFamily="34" charset="-120"/>
                        </a:rPr>
                        <a:t/>
                      </a:r>
                      <a:br>
                        <a:rPr lang="en-US" altLang="zh-TW" sz="1800" kern="100" dirty="0" smtClean="0">
                          <a:effectLst/>
                          <a:latin typeface="微軟正黑體" panose="020B0604030504040204" pitchFamily="34" charset="-120"/>
                          <a:ea typeface="微軟正黑體" panose="020B0604030504040204" pitchFamily="34" charset="-120"/>
                        </a:rPr>
                      </a:br>
                      <a:r>
                        <a:rPr lang="zh-TW" altLang="en-US" sz="1800" kern="100" dirty="0" smtClean="0">
                          <a:effectLst/>
                          <a:latin typeface="微軟正黑體" panose="020B0604030504040204" pitchFamily="34" charset="-120"/>
                          <a:ea typeface="微軟正黑體" panose="020B0604030504040204" pitchFamily="34" charset="-120"/>
                        </a:rPr>
                        <a:t>      </a:t>
                      </a:r>
                      <a:r>
                        <a:rPr lang="zh-TW" sz="1800" kern="100" dirty="0" smtClean="0">
                          <a:effectLst/>
                          <a:latin typeface="微軟正黑體" panose="020B0604030504040204" pitchFamily="34" charset="-120"/>
                          <a:ea typeface="微軟正黑體" panose="020B0604030504040204" pitchFamily="34" charset="-120"/>
                        </a:rPr>
                        <a:t>享</a:t>
                      </a:r>
                      <a:r>
                        <a:rPr lang="zh-TW" sz="1800" kern="100" dirty="0">
                          <a:effectLst/>
                          <a:latin typeface="微軟正黑體" panose="020B0604030504040204" pitchFamily="34" charset="-120"/>
                          <a:ea typeface="微軟正黑體" panose="020B0604030504040204" pitchFamily="34" charset="-120"/>
                        </a:rPr>
                        <a:t>如何運用資源幫助自己與他人。</a:t>
                      </a:r>
                    </a:p>
                    <a:p>
                      <a:pPr>
                        <a:lnSpc>
                          <a:spcPct val="150000"/>
                        </a:lnSpc>
                        <a:spcAft>
                          <a:spcPts val="0"/>
                        </a:spcAft>
                      </a:pPr>
                      <a:r>
                        <a:rPr lang="en-US" sz="1800" kern="100" dirty="0">
                          <a:effectLst/>
                          <a:latin typeface="微軟正黑體" panose="020B0604030504040204" pitchFamily="34" charset="-120"/>
                          <a:ea typeface="微軟正黑體" panose="020B0604030504040204" pitchFamily="34" charset="-120"/>
                        </a:rPr>
                        <a:t>[</a:t>
                      </a:r>
                      <a:r>
                        <a:rPr lang="zh-TW" sz="1800" kern="100" dirty="0">
                          <a:effectLst/>
                          <a:latin typeface="微軟正黑體" panose="020B0604030504040204" pitchFamily="34" charset="-120"/>
                          <a:ea typeface="微軟正黑體" panose="020B0604030504040204" pitchFamily="34" charset="-120"/>
                        </a:rPr>
                        <a:t>社</a:t>
                      </a:r>
                      <a:r>
                        <a:rPr lang="en-US" sz="1800" kern="100" dirty="0">
                          <a:effectLst/>
                          <a:latin typeface="微軟正黑體" panose="020B0604030504040204" pitchFamily="34" charset="-120"/>
                          <a:ea typeface="微軟正黑體" panose="020B0604030504040204" pitchFamily="34" charset="-120"/>
                        </a:rPr>
                        <a:t>] 9-3-2</a:t>
                      </a:r>
                      <a:r>
                        <a:rPr lang="zh-TW" sz="1800" kern="100" dirty="0">
                          <a:effectLst/>
                          <a:latin typeface="微軟正黑體" panose="020B0604030504040204" pitchFamily="34" charset="-120"/>
                          <a:ea typeface="微軟正黑體" panose="020B0604030504040204" pitchFamily="34" charset="-120"/>
                        </a:rPr>
                        <a:t>探討不同文化的接觸和交流可能</a:t>
                      </a:r>
                      <a:r>
                        <a:rPr lang="zh-TW" sz="1800" kern="100" dirty="0" smtClean="0">
                          <a:effectLst/>
                          <a:latin typeface="微軟正黑體" panose="020B0604030504040204" pitchFamily="34" charset="-120"/>
                          <a:ea typeface="微軟正黑體" panose="020B0604030504040204" pitchFamily="34" charset="-120"/>
                        </a:rPr>
                        <a:t>產生</a:t>
                      </a:r>
                      <a:r>
                        <a:rPr lang="en-US" altLang="zh-TW" sz="1800" kern="100" dirty="0" smtClean="0">
                          <a:effectLst/>
                          <a:latin typeface="微軟正黑體" panose="020B0604030504040204" pitchFamily="34" charset="-120"/>
                          <a:ea typeface="微軟正黑體" panose="020B0604030504040204" pitchFamily="34" charset="-120"/>
                        </a:rPr>
                        <a:t/>
                      </a:r>
                      <a:br>
                        <a:rPr lang="en-US" altLang="zh-TW" sz="1800" kern="100" dirty="0" smtClean="0">
                          <a:effectLst/>
                          <a:latin typeface="微軟正黑體" panose="020B0604030504040204" pitchFamily="34" charset="-120"/>
                          <a:ea typeface="微軟正黑體" panose="020B0604030504040204" pitchFamily="34" charset="-120"/>
                        </a:rPr>
                      </a:br>
                      <a:r>
                        <a:rPr lang="zh-TW" altLang="en-US" sz="1800" kern="100" dirty="0" smtClean="0">
                          <a:effectLst/>
                          <a:latin typeface="微軟正黑體" panose="020B0604030504040204" pitchFamily="34" charset="-120"/>
                          <a:ea typeface="微軟正黑體" panose="020B0604030504040204" pitchFamily="34" charset="-120"/>
                        </a:rPr>
                        <a:t>       </a:t>
                      </a:r>
                      <a:r>
                        <a:rPr lang="zh-TW" sz="1800" kern="100" dirty="0" smtClean="0">
                          <a:effectLst/>
                          <a:latin typeface="微軟正黑體" panose="020B0604030504040204" pitchFamily="34" charset="-120"/>
                          <a:ea typeface="微軟正黑體" panose="020B0604030504040204" pitchFamily="34" charset="-120"/>
                        </a:rPr>
                        <a:t>的</a:t>
                      </a:r>
                      <a:r>
                        <a:rPr lang="zh-TW" sz="1800" kern="100" dirty="0">
                          <a:effectLst/>
                          <a:latin typeface="微軟正黑體" panose="020B0604030504040204" pitchFamily="34" charset="-120"/>
                          <a:ea typeface="微軟正黑體" panose="020B0604030504040204" pitchFamily="34" charset="-120"/>
                        </a:rPr>
                        <a:t>衝突、合作和文化創新。</a:t>
                      </a:r>
                    </a:p>
                    <a:p>
                      <a:pPr>
                        <a:lnSpc>
                          <a:spcPct val="150000"/>
                        </a:lnSpc>
                        <a:spcAft>
                          <a:spcPts val="0"/>
                        </a:spcAft>
                      </a:pPr>
                      <a:r>
                        <a:rPr lang="en-US" sz="1800" kern="100" dirty="0">
                          <a:effectLst/>
                          <a:latin typeface="微軟正黑體" panose="020B0604030504040204" pitchFamily="34" charset="-120"/>
                          <a:ea typeface="微軟正黑體" panose="020B0604030504040204" pitchFamily="34" charset="-120"/>
                        </a:rPr>
                        <a:t>[</a:t>
                      </a:r>
                      <a:r>
                        <a:rPr lang="zh-TW" sz="1800" kern="100" dirty="0">
                          <a:effectLst/>
                          <a:latin typeface="微軟正黑體" panose="020B0604030504040204" pitchFamily="34" charset="-120"/>
                          <a:ea typeface="微軟正黑體" panose="020B0604030504040204" pitchFamily="34" charset="-120"/>
                        </a:rPr>
                        <a:t>家</a:t>
                      </a:r>
                      <a:r>
                        <a:rPr lang="en-US" sz="1800" kern="100" dirty="0">
                          <a:effectLst/>
                          <a:latin typeface="微軟正黑體" panose="020B0604030504040204" pitchFamily="34" charset="-120"/>
                          <a:ea typeface="微軟正黑體" panose="020B0604030504040204" pitchFamily="34" charset="-120"/>
                        </a:rPr>
                        <a:t>]3-3-4 </a:t>
                      </a:r>
                      <a:r>
                        <a:rPr lang="zh-TW" sz="1800" kern="100" dirty="0">
                          <a:effectLst/>
                          <a:latin typeface="微軟正黑體" panose="020B0604030504040204" pitchFamily="34" charset="-120"/>
                          <a:ea typeface="微軟正黑體" panose="020B0604030504040204" pitchFamily="34" charset="-120"/>
                        </a:rPr>
                        <a:t>認識並能運用社區資源。</a:t>
                      </a:r>
                    </a:p>
                    <a:p>
                      <a:pPr>
                        <a:lnSpc>
                          <a:spcPct val="150000"/>
                        </a:lnSpc>
                        <a:spcAft>
                          <a:spcPts val="0"/>
                        </a:spcAft>
                      </a:pPr>
                      <a:r>
                        <a:rPr lang="en-US" sz="1800" kern="100" dirty="0">
                          <a:effectLst/>
                          <a:latin typeface="微軟正黑體" panose="020B0604030504040204" pitchFamily="34" charset="-120"/>
                          <a:ea typeface="微軟正黑體" panose="020B0604030504040204" pitchFamily="34" charset="-120"/>
                        </a:rPr>
                        <a:t>[</a:t>
                      </a:r>
                      <a:r>
                        <a:rPr lang="zh-TW" sz="1800" kern="100" dirty="0">
                          <a:effectLst/>
                          <a:latin typeface="微軟正黑體" panose="020B0604030504040204" pitchFamily="34" charset="-120"/>
                          <a:ea typeface="微軟正黑體" panose="020B0604030504040204" pitchFamily="34" charset="-120"/>
                        </a:rPr>
                        <a:t>語</a:t>
                      </a:r>
                      <a:r>
                        <a:rPr lang="en-US" sz="1800" kern="100" dirty="0">
                          <a:effectLst/>
                          <a:latin typeface="微軟正黑體" panose="020B0604030504040204" pitchFamily="34" charset="-120"/>
                          <a:ea typeface="微軟正黑體" panose="020B0604030504040204" pitchFamily="34" charset="-120"/>
                        </a:rPr>
                        <a:t>]3-3-3-4</a:t>
                      </a:r>
                      <a:r>
                        <a:rPr lang="zh-TW" sz="1800" kern="100" dirty="0">
                          <a:effectLst/>
                          <a:latin typeface="微軟正黑體" panose="020B0604030504040204" pitchFamily="34" charset="-120"/>
                          <a:ea typeface="微軟正黑體" panose="020B0604030504040204" pitchFamily="34" charset="-120"/>
                        </a:rPr>
                        <a:t>能利用電子科技，統整訊息的內容</a:t>
                      </a:r>
                      <a:r>
                        <a:rPr lang="zh-TW" sz="1800" kern="100" dirty="0" smtClean="0">
                          <a:effectLst/>
                          <a:latin typeface="微軟正黑體" panose="020B0604030504040204" pitchFamily="34" charset="-120"/>
                          <a:ea typeface="微軟正黑體" panose="020B0604030504040204" pitchFamily="34" charset="-120"/>
                        </a:rPr>
                        <a:t>，</a:t>
                      </a:r>
                      <a:r>
                        <a:rPr lang="en-US" altLang="zh-TW" sz="1800" kern="100" dirty="0" smtClean="0">
                          <a:effectLst/>
                          <a:latin typeface="微軟正黑體" panose="020B0604030504040204" pitchFamily="34" charset="-120"/>
                          <a:ea typeface="微軟正黑體" panose="020B0604030504040204" pitchFamily="34" charset="-120"/>
                        </a:rPr>
                        <a:t/>
                      </a:r>
                      <a:br>
                        <a:rPr lang="en-US" altLang="zh-TW" sz="1800" kern="100" dirty="0" smtClean="0">
                          <a:effectLst/>
                          <a:latin typeface="微軟正黑體" panose="020B0604030504040204" pitchFamily="34" charset="-120"/>
                          <a:ea typeface="微軟正黑體" panose="020B0604030504040204" pitchFamily="34" charset="-120"/>
                        </a:rPr>
                      </a:br>
                      <a:r>
                        <a:rPr lang="zh-TW" altLang="en-US" sz="1800" kern="100" dirty="0" smtClean="0">
                          <a:effectLst/>
                          <a:latin typeface="微軟正黑體" panose="020B0604030504040204" pitchFamily="34" charset="-120"/>
                          <a:ea typeface="微軟正黑體" panose="020B0604030504040204" pitchFamily="34" charset="-120"/>
                        </a:rPr>
                        <a:t>      </a:t>
                      </a:r>
                      <a:r>
                        <a:rPr lang="zh-TW" sz="1800" kern="100" dirty="0" smtClean="0">
                          <a:effectLst/>
                          <a:latin typeface="微軟正黑體" panose="020B0604030504040204" pitchFamily="34" charset="-120"/>
                          <a:ea typeface="微軟正黑體" panose="020B0604030504040204" pitchFamily="34" charset="-120"/>
                        </a:rPr>
                        <a:t>作</a:t>
                      </a:r>
                      <a:r>
                        <a:rPr lang="zh-TW" sz="1800" kern="100" dirty="0">
                          <a:effectLst/>
                          <a:latin typeface="微軟正黑體" panose="020B0604030504040204" pitchFamily="34" charset="-120"/>
                          <a:ea typeface="微軟正黑體" panose="020B0604030504040204" pitchFamily="34" charset="-120"/>
                        </a:rPr>
                        <a:t>詳細報告</a:t>
                      </a:r>
                      <a:r>
                        <a:rPr lang="zh-TW" sz="1800" kern="100" dirty="0" smtClean="0">
                          <a:effectLst/>
                          <a:latin typeface="微軟正黑體" panose="020B0604030504040204" pitchFamily="34" charset="-120"/>
                          <a:ea typeface="微軟正黑體" panose="020B0604030504040204" pitchFamily="34" charset="-120"/>
                        </a:rPr>
                        <a:t>。</a:t>
                      </a:r>
                      <a:endParaRPr lang="zh-TW" sz="1800" kern="100" dirty="0">
                        <a:effectLst/>
                        <a:latin typeface="微軟正黑體" panose="020B0604030504040204" pitchFamily="34" charset="-120"/>
                        <a:ea typeface="微軟正黑體" panose="020B0604030504040204" pitchFamily="34" charset="-120"/>
                      </a:endParaRPr>
                    </a:p>
                  </a:txBody>
                  <a:tcPr marL="68580" marR="68580" marT="0" marB="0"/>
                </a:tc>
              </a:tr>
            </a:tbl>
          </a:graphicData>
        </a:graphic>
      </p:graphicFrame>
      <p:sp>
        <p:nvSpPr>
          <p:cNvPr id="17" name="矩形 16"/>
          <p:cNvSpPr/>
          <p:nvPr/>
        </p:nvSpPr>
        <p:spPr>
          <a:xfrm>
            <a:off x="1201957" y="620688"/>
            <a:ext cx="921771" cy="369332"/>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TW" altLang="en-US"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軟正黑體" panose="020B0604030504040204" pitchFamily="34" charset="-120"/>
                <a:ea typeface="微軟正黑體" panose="020B0604030504040204" pitchFamily="34" charset="-120"/>
              </a:rPr>
              <a:t>五年級</a:t>
            </a:r>
            <a:endParaRPr lang="zh-TW" altLang="en-US"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軟正黑體" panose="020B0604030504040204" pitchFamily="34" charset="-120"/>
              <a:ea typeface="微軟正黑體" panose="020B0604030504040204" pitchFamily="34" charset="-120"/>
            </a:endParaRPr>
          </a:p>
        </p:txBody>
      </p:sp>
      <p:cxnSp>
        <p:nvCxnSpPr>
          <p:cNvPr id="23" name="直線接點 22"/>
          <p:cNvCxnSpPr/>
          <p:nvPr/>
        </p:nvCxnSpPr>
        <p:spPr>
          <a:xfrm>
            <a:off x="2677886" y="1557731"/>
            <a:ext cx="1243418" cy="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5" name="直線接點 24"/>
          <p:cNvCxnSpPr/>
          <p:nvPr/>
        </p:nvCxnSpPr>
        <p:spPr>
          <a:xfrm>
            <a:off x="2831232" y="2348880"/>
            <a:ext cx="567680" cy="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pic>
        <p:nvPicPr>
          <p:cNvPr id="1028" name="Picture 4" descr="书, 库, 象形图, 符号, 房子, 建设"/>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3283" y="1484784"/>
            <a:ext cx="1137345" cy="113734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画家, 无尾礼服, 艺术, 艺术家, 贝蕾帽, 斑, 画笔, 颜色, 绘制, 漆, 调色板, 企鹅"/>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06176" y="6132179"/>
            <a:ext cx="658768" cy="6145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20924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圖片 24" descr="高年級-成長日誌pdf-page-010"/>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4562599" y="0"/>
            <a:ext cx="4833937" cy="6858000"/>
          </a:xfrm>
          <a:prstGeom prst="rect">
            <a:avLst/>
          </a:prstGeom>
          <a:noFill/>
          <a:ln>
            <a:noFill/>
          </a:ln>
        </p:spPr>
      </p:pic>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a:xfrm>
            <a:off x="33788" y="1257497"/>
            <a:ext cx="4651715" cy="3500165"/>
          </a:xfrm>
        </p:spPr>
        <p:txBody>
          <a:bodyPr/>
          <a:lstStyle/>
          <a:p>
            <a:pPr>
              <a:lnSpc>
                <a:spcPct val="150000"/>
              </a:lnSpc>
            </a:pPr>
            <a:r>
              <a:rPr lang="zh-TW" altLang="en-US" sz="3600" b="1" dirty="0" smtClean="0">
                <a:solidFill>
                  <a:srgbClr val="C00000"/>
                </a:solidFill>
                <a:latin typeface="微軟正黑體" panose="020B0604030504040204" pitchFamily="34" charset="-120"/>
                <a:ea typeface="微軟正黑體" panose="020B0604030504040204" pitchFamily="34" charset="-120"/>
              </a:rPr>
              <a:t>任務</a:t>
            </a:r>
            <a:r>
              <a:rPr lang="en-US" altLang="zh-TW" sz="3600" b="1" dirty="0" smtClean="0">
                <a:solidFill>
                  <a:srgbClr val="C00000"/>
                </a:solidFill>
                <a:latin typeface="微軟正黑體" panose="020B0604030504040204" pitchFamily="34" charset="-120"/>
                <a:ea typeface="微軟正黑體" panose="020B0604030504040204" pitchFamily="34" charset="-120"/>
              </a:rPr>
              <a:t>2</a:t>
            </a:r>
            <a:r>
              <a:rPr lang="zh-TW" altLang="en-US" sz="3600" b="1" dirty="0" smtClean="0">
                <a:solidFill>
                  <a:srgbClr val="C00000"/>
                </a:solidFill>
                <a:latin typeface="微軟正黑體" panose="020B0604030504040204" pitchFamily="34" charset="-120"/>
                <a:ea typeface="微軟正黑體" panose="020B0604030504040204" pitchFamily="34" charset="-120"/>
              </a:rPr>
              <a:t>圖書館之最</a:t>
            </a:r>
            <a:endParaRPr lang="en-US" altLang="zh-TW" sz="3600" b="1" dirty="0" smtClean="0">
              <a:solidFill>
                <a:srgbClr val="C00000"/>
              </a:solidFill>
              <a:latin typeface="微軟正黑體" panose="020B0604030504040204" pitchFamily="34" charset="-120"/>
              <a:ea typeface="微軟正黑體" panose="020B0604030504040204" pitchFamily="34" charset="-120"/>
            </a:endParaRPr>
          </a:p>
          <a:p>
            <a:r>
              <a:rPr lang="zh-TW" altLang="en-US" dirty="0" smtClean="0">
                <a:latin typeface="微軟正黑體" panose="020B0604030504040204" pitchFamily="34" charset="-120"/>
                <a:ea typeface="微軟正黑體" panose="020B0604030504040204" pitchFamily="34" charset="-120"/>
              </a:rPr>
              <a:t>示範</a:t>
            </a:r>
            <a:r>
              <a:rPr lang="en-US" altLang="zh-TW" dirty="0" smtClean="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現場實</a:t>
            </a:r>
            <a:r>
              <a:rPr lang="zh-TW" altLang="en-US" dirty="0" smtClean="0">
                <a:latin typeface="微軟正黑體" panose="020B0604030504040204" pitchFamily="34" charset="-120"/>
                <a:ea typeface="微軟正黑體" panose="020B0604030504040204" pitchFamily="34" charset="-120"/>
              </a:rPr>
              <a:t>作</a:t>
            </a:r>
            <a:endParaRPr lang="en-US" altLang="zh-TW" dirty="0">
              <a:latin typeface="微軟正黑體" panose="020B0604030504040204" pitchFamily="34" charset="-120"/>
              <a:ea typeface="微軟正黑體" panose="020B0604030504040204" pitchFamily="34" charset="-120"/>
            </a:endParaRPr>
          </a:p>
          <a:p>
            <a:r>
              <a:rPr lang="zh-TW" altLang="en-US" dirty="0">
                <a:latin typeface="微軟正黑體" panose="020B0604030504040204" pitchFamily="34" charset="-120"/>
                <a:ea typeface="微軟正黑體" panose="020B0604030504040204" pitchFamily="34" charset="-120"/>
              </a:rPr>
              <a:t>個別</a:t>
            </a:r>
            <a:r>
              <a:rPr lang="zh-TW" altLang="en-US" dirty="0" smtClean="0">
                <a:latin typeface="微軟正黑體" panose="020B0604030504040204" pitchFamily="34" charset="-120"/>
                <a:ea typeface="微軟正黑體" panose="020B0604030504040204" pitchFamily="34" charset="-120"/>
              </a:rPr>
              <a:t>完成</a:t>
            </a:r>
            <a:endParaRPr lang="en-US" altLang="zh-TW" dirty="0" smtClean="0">
              <a:latin typeface="微軟正黑體" panose="020B0604030504040204" pitchFamily="34" charset="-120"/>
              <a:ea typeface="微軟正黑體" panose="020B0604030504040204" pitchFamily="34" charset="-120"/>
            </a:endParaRPr>
          </a:p>
          <a:p>
            <a:r>
              <a:rPr lang="zh-TW" altLang="en-US" dirty="0" smtClean="0">
                <a:latin typeface="微軟正黑體" panose="020B0604030504040204" pitchFamily="34" charset="-120"/>
                <a:ea typeface="微軟正黑體" panose="020B0604030504040204" pitchFamily="34" charset="-120"/>
              </a:rPr>
              <a:t>延伸活動</a:t>
            </a:r>
            <a:endParaRPr lang="en-US" altLang="zh-TW" dirty="0">
              <a:latin typeface="微軟正黑體" panose="020B0604030504040204" pitchFamily="34" charset="-120"/>
              <a:ea typeface="微軟正黑體" panose="020B0604030504040204" pitchFamily="34" charset="-120"/>
            </a:endParaRPr>
          </a:p>
          <a:p>
            <a:endParaRPr lang="zh-TW" altLang="en-US" dirty="0"/>
          </a:p>
        </p:txBody>
      </p:sp>
      <p:sp>
        <p:nvSpPr>
          <p:cNvPr id="20" name="標題 1"/>
          <p:cNvSpPr txBox="1">
            <a:spLocks/>
          </p:cNvSpPr>
          <p:nvPr/>
        </p:nvSpPr>
        <p:spPr bwMode="auto">
          <a:xfrm>
            <a:off x="8434" y="675481"/>
            <a:ext cx="5219824" cy="451257"/>
          </a:xfrm>
          <a:prstGeom prst="roundRect">
            <a:avLst/>
          </a:prstGeom>
          <a:noFill/>
          <a:ln w="9525">
            <a:noFill/>
            <a:miter lim="800000"/>
            <a:headEnd/>
            <a:tailEnd/>
          </a:ln>
          <a:effectLst>
            <a:outerShdw blurRad="50800" dist="38100" dir="2700000" algn="tl" rotWithShape="0">
              <a:prstClr val="black">
                <a:alpha val="40000"/>
              </a:prstClr>
            </a:outerShdw>
          </a:effectLst>
        </p:spPr>
        <p:txBody>
          <a:bodyPr anchor="ctr"/>
          <a:lstStyle/>
          <a:p>
            <a:pPr algn="ctr">
              <a:defRPr/>
            </a:pPr>
            <a:r>
              <a:rPr lang="zh-TW" altLang="en-US" sz="2800" b="1" dirty="0" smtClean="0">
                <a:solidFill>
                  <a:prstClr val="white"/>
                </a:solidFill>
                <a:latin typeface="微軟正黑體" pitchFamily="34" charset="-120"/>
                <a:ea typeface="微軟正黑體" pitchFamily="34" charset="-120"/>
              </a:rPr>
              <a:t>使用</a:t>
            </a:r>
            <a:r>
              <a:rPr lang="zh-TW" altLang="en-US" sz="2800" b="1" dirty="0">
                <a:solidFill>
                  <a:prstClr val="white"/>
                </a:solidFill>
                <a:latin typeface="微軟正黑體" pitchFamily="34" charset="-120"/>
                <a:ea typeface="微軟正黑體" pitchFamily="34" charset="-120"/>
              </a:rPr>
              <a:t>說明</a:t>
            </a:r>
            <a:endParaRPr lang="zh-TW" altLang="en-US" b="1" dirty="0">
              <a:solidFill>
                <a:prstClr val="white"/>
              </a:solidFill>
              <a:effectLst>
                <a:reflection blurRad="6350" stA="55000" endA="300" endPos="45500" dir="5400000" sy="-100000" algn="bl" rotWithShape="0"/>
              </a:effectLst>
              <a:latin typeface="微軟正黑體" pitchFamily="34" charset="-120"/>
              <a:ea typeface="微軟正黑體" pitchFamily="34" charset="-120"/>
            </a:endParaRPr>
          </a:p>
        </p:txBody>
      </p:sp>
      <p:grpSp>
        <p:nvGrpSpPr>
          <p:cNvPr id="21" name="群組 20"/>
          <p:cNvGrpSpPr/>
          <p:nvPr/>
        </p:nvGrpSpPr>
        <p:grpSpPr>
          <a:xfrm>
            <a:off x="-177925" y="648084"/>
            <a:ext cx="4490491" cy="506050"/>
            <a:chOff x="3923928" y="534227"/>
            <a:chExt cx="1943968" cy="713674"/>
          </a:xfrm>
        </p:grpSpPr>
        <p:sp>
          <p:nvSpPr>
            <p:cNvPr id="22" name="圓角矩形 21"/>
            <p:cNvSpPr/>
            <p:nvPr/>
          </p:nvSpPr>
          <p:spPr>
            <a:xfrm>
              <a:off x="3923928" y="534227"/>
              <a:ext cx="1943968" cy="713674"/>
            </a:xfrm>
            <a:prstGeom prst="round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zh-TW" altLang="en-US">
                <a:solidFill>
                  <a:prstClr val="white"/>
                </a:solidFill>
              </a:endParaRPr>
            </a:p>
          </p:txBody>
        </p:sp>
        <p:sp>
          <p:nvSpPr>
            <p:cNvPr id="23" name="標題 1"/>
            <p:cNvSpPr txBox="1">
              <a:spLocks/>
            </p:cNvSpPr>
            <p:nvPr/>
          </p:nvSpPr>
          <p:spPr bwMode="auto">
            <a:xfrm>
              <a:off x="3923928" y="611500"/>
              <a:ext cx="1943968" cy="636401"/>
            </a:xfrm>
            <a:prstGeom prst="roundRect">
              <a:avLst/>
            </a:prstGeom>
            <a:noFill/>
            <a:ln w="9525">
              <a:noFill/>
              <a:miter lim="800000"/>
              <a:headEnd/>
              <a:tailEnd/>
            </a:ln>
            <a:effectLst>
              <a:outerShdw blurRad="50800" dist="38100" dir="2700000" algn="tl" rotWithShape="0">
                <a:prstClr val="black">
                  <a:alpha val="40000"/>
                </a:prstClr>
              </a:outerShdw>
            </a:effectLst>
          </p:spPr>
          <p:txBody>
            <a:bodyPr anchor="ctr"/>
            <a:lstStyle/>
            <a:p>
              <a:pPr algn="ctr">
                <a:defRPr/>
              </a:pPr>
              <a:r>
                <a:rPr lang="zh-TW" altLang="en-US" sz="2800" b="1" dirty="0">
                  <a:solidFill>
                    <a:prstClr val="white"/>
                  </a:solidFill>
                  <a:latin typeface="微軟正黑體" pitchFamily="34" charset="-120"/>
                  <a:ea typeface="微軟正黑體" pitchFamily="34" charset="-120"/>
                </a:rPr>
                <a:t>教學</a:t>
              </a:r>
              <a:r>
                <a:rPr lang="zh-TW" altLang="en-US" sz="2800" b="1" dirty="0" smtClean="0">
                  <a:solidFill>
                    <a:prstClr val="white"/>
                  </a:solidFill>
                  <a:latin typeface="微軟正黑體" pitchFamily="34" charset="-120"/>
                  <a:ea typeface="微軟正黑體" pitchFamily="34" charset="-120"/>
                </a:rPr>
                <a:t>規劃</a:t>
              </a:r>
              <a:endParaRPr lang="zh-TW" altLang="en-US" b="1" dirty="0">
                <a:solidFill>
                  <a:prstClr val="white"/>
                </a:solidFill>
                <a:effectLst>
                  <a:reflection blurRad="6350" stA="55000" endA="300" endPos="45500" dir="5400000" sy="-100000" algn="bl" rotWithShape="0"/>
                </a:effectLst>
                <a:latin typeface="微軟正黑體" pitchFamily="34" charset="-120"/>
                <a:ea typeface="微軟正黑體" pitchFamily="34" charset="-120"/>
              </a:endParaRPr>
            </a:p>
          </p:txBody>
        </p:sp>
      </p:grpSp>
      <p:sp>
        <p:nvSpPr>
          <p:cNvPr id="24" name="圓角矩形 23"/>
          <p:cNvSpPr/>
          <p:nvPr/>
        </p:nvSpPr>
        <p:spPr>
          <a:xfrm>
            <a:off x="2224216" y="4013448"/>
            <a:ext cx="2116831" cy="576064"/>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600"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簡報分享</a:t>
            </a:r>
          </a:p>
        </p:txBody>
      </p:sp>
      <p:sp>
        <p:nvSpPr>
          <p:cNvPr id="26" name="圓角矩形 25"/>
          <p:cNvSpPr/>
          <p:nvPr/>
        </p:nvSpPr>
        <p:spPr>
          <a:xfrm>
            <a:off x="2224216" y="2780927"/>
            <a:ext cx="1499490" cy="453305"/>
          </a:xfrm>
          <a:prstGeom prst="round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28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E</a:t>
            </a:r>
            <a:r>
              <a:rPr lang="zh-TW" altLang="en-US" sz="28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化教室</a:t>
            </a:r>
            <a:endParaRPr lang="zh-TW" altLang="en-US" sz="2800"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p:txBody>
      </p:sp>
      <p:sp>
        <p:nvSpPr>
          <p:cNvPr id="27" name="圓角矩形 26"/>
          <p:cNvSpPr/>
          <p:nvPr/>
        </p:nvSpPr>
        <p:spPr>
          <a:xfrm>
            <a:off x="2252724" y="3429000"/>
            <a:ext cx="1085509" cy="432048"/>
          </a:xfrm>
          <a:prstGeom prst="round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作業</a:t>
            </a:r>
            <a:endParaRPr lang="zh-TW" altLang="en-US" sz="3200"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p:txBody>
      </p:sp>
      <p:sp>
        <p:nvSpPr>
          <p:cNvPr id="28" name="圓角矩形 27"/>
          <p:cNvSpPr/>
          <p:nvPr/>
        </p:nvSpPr>
        <p:spPr>
          <a:xfrm>
            <a:off x="2215359" y="4741912"/>
            <a:ext cx="2116831" cy="576064"/>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圖書館參訪</a:t>
            </a:r>
            <a:endParaRPr lang="zh-TW" altLang="en-US" sz="2800"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p:txBody>
      </p:sp>
      <p:pic>
        <p:nvPicPr>
          <p:cNvPr id="29" name="圖片 28" descr="高年級-成長日誌pdf-page-011"/>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4562598" y="0"/>
            <a:ext cx="4833937" cy="6858000"/>
          </a:xfrm>
          <a:prstGeom prst="rect">
            <a:avLst/>
          </a:prstGeom>
          <a:noFill/>
          <a:ln>
            <a:noFill/>
          </a:ln>
        </p:spPr>
      </p:pic>
    </p:spTree>
    <p:extLst>
      <p:ext uri="{BB962C8B-B14F-4D97-AF65-F5344CB8AC3E}">
        <p14:creationId xmlns:p14="http://schemas.microsoft.com/office/powerpoint/2010/main" val="1081106555"/>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ppt_x"/>
                                          </p:val>
                                        </p:tav>
                                        <p:tav tm="100000">
                                          <p:val>
                                            <p:strVal val="#ppt_x"/>
                                          </p:val>
                                        </p:tav>
                                      </p:tavLst>
                                    </p:anim>
                                    <p:anim calcmode="lin" valueType="num">
                                      <p:cBhvr additive="base">
                                        <p:cTn id="20"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6" grpId="0" animBg="1"/>
      <p:bldP spid="27" grpId="0" animBg="1"/>
      <p:bldP spid="2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816945" y="548680"/>
            <a:ext cx="3898776" cy="724942"/>
          </a:xfrm>
        </p:spPr>
        <p:txBody>
          <a:bodyPr/>
          <a:lstStyle/>
          <a:p>
            <a:r>
              <a:rPr lang="zh-TW" altLang="en-US" sz="3600" dirty="0" smtClean="0">
                <a:solidFill>
                  <a:schemeClr val="tx1">
                    <a:lumMod val="95000"/>
                    <a:lumOff val="5000"/>
                  </a:schemeClr>
                </a:solidFill>
                <a:latin typeface="微軟正黑體" panose="020B0604030504040204" pitchFamily="34" charset="-120"/>
                <a:ea typeface="微軟正黑體" panose="020B0604030504040204" pitchFamily="34" charset="-120"/>
              </a:rPr>
              <a:t>                                      </a:t>
            </a:r>
            <a:r>
              <a:rPr lang="zh-TW" altLang="en-US" sz="3600" b="1" dirty="0" smtClean="0">
                <a:solidFill>
                  <a:schemeClr val="tx1">
                    <a:lumMod val="95000"/>
                    <a:lumOff val="5000"/>
                  </a:schemeClr>
                </a:solidFill>
                <a:latin typeface="微軟正黑體" panose="020B0604030504040204" pitchFamily="34" charset="-120"/>
                <a:ea typeface="微軟正黑體" panose="020B0604030504040204" pitchFamily="34" charset="-120"/>
              </a:rPr>
              <a:t>細緻化的要求</a:t>
            </a:r>
            <a:endParaRPr lang="zh-TW" altLang="en-US" sz="3600" b="1" dirty="0">
              <a:solidFill>
                <a:schemeClr val="tx1">
                  <a:lumMod val="95000"/>
                  <a:lumOff val="5000"/>
                </a:schemeClr>
              </a:solidFill>
              <a:latin typeface="微軟正黑體" panose="020B0604030504040204" pitchFamily="34" charset="-120"/>
              <a:ea typeface="微軟正黑體" panose="020B0604030504040204" pitchFamily="34" charset="-120"/>
            </a:endParaRPr>
          </a:p>
        </p:txBody>
      </p:sp>
      <p:pic>
        <p:nvPicPr>
          <p:cNvPr id="4" name="內容版面配置區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53594"/>
          <a:stretch/>
        </p:blipFill>
        <p:spPr>
          <a:xfrm>
            <a:off x="0" y="0"/>
            <a:ext cx="4501718" cy="6858000"/>
          </a:xfrm>
        </p:spPr>
      </p:pic>
      <p:pic>
        <p:nvPicPr>
          <p:cNvPr id="5" name="圖片 4"/>
          <p:cNvPicPr>
            <a:picLocks noChangeAspect="1"/>
          </p:cNvPicPr>
          <p:nvPr/>
        </p:nvPicPr>
        <p:blipFill rotWithShape="1">
          <a:blip r:embed="rId3">
            <a:extLst>
              <a:ext uri="{28A0092B-C50C-407E-A947-70E740481C1C}">
                <a14:useLocalDpi xmlns:a14="http://schemas.microsoft.com/office/drawing/2010/main" val="0"/>
              </a:ext>
            </a:extLst>
          </a:blip>
          <a:srcRect r="47403"/>
          <a:stretch/>
        </p:blipFill>
        <p:spPr>
          <a:xfrm>
            <a:off x="-396553" y="0"/>
            <a:ext cx="5103180" cy="6859125"/>
          </a:xfrm>
          <a:prstGeom prst="rect">
            <a:avLst/>
          </a:prstGeom>
        </p:spPr>
      </p:pic>
      <p:sp>
        <p:nvSpPr>
          <p:cNvPr id="7" name="向右箭號 6"/>
          <p:cNvSpPr/>
          <p:nvPr/>
        </p:nvSpPr>
        <p:spPr>
          <a:xfrm rot="10800000">
            <a:off x="4454599" y="1484783"/>
            <a:ext cx="504056" cy="360040"/>
          </a:xfrm>
          <a:prstGeom prst="rightArrow">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 name="矩形 7"/>
          <p:cNvSpPr/>
          <p:nvPr/>
        </p:nvSpPr>
        <p:spPr>
          <a:xfrm>
            <a:off x="4590096" y="1896396"/>
            <a:ext cx="4352475" cy="584775"/>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TW" altLang="en-US" sz="32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軟正黑體" panose="020B0604030504040204" pitchFamily="34" charset="-120"/>
                <a:ea typeface="微軟正黑體" panose="020B0604030504040204" pitchFamily="34" charset="-120"/>
              </a:rPr>
              <a:t>註明國家</a:t>
            </a:r>
            <a:r>
              <a:rPr lang="zh-TW" altLang="en-US"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軟正黑體" panose="020B0604030504040204" pitchFamily="34" charset="-120"/>
                <a:ea typeface="微軟正黑體" panose="020B0604030504040204" pitchFamily="34" charset="-120"/>
              </a:rPr>
              <a:t>、地區、</a:t>
            </a:r>
            <a:r>
              <a:rPr lang="zh-TW" altLang="en-US"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軟正黑體" panose="020B0604030504040204" pitchFamily="34" charset="-120"/>
                <a:ea typeface="微軟正黑體" panose="020B0604030504040204" pitchFamily="34" charset="-120"/>
              </a:rPr>
              <a:t>地址</a:t>
            </a:r>
            <a:endParaRPr lang="zh-TW" altLang="en-US" sz="32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334907043"/>
      </p:ext>
    </p:extLst>
  </p:cSld>
  <p:clrMapOvr>
    <a:masterClrMapping/>
  </p:clrMapOvr>
  <p:transition>
    <p:fade thruBlk="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graphicFrame>
        <p:nvGraphicFramePr>
          <p:cNvPr id="4" name="內容版面配置區 3"/>
          <p:cNvGraphicFramePr>
            <a:graphicFrameLocks noGrp="1"/>
          </p:cNvGraphicFramePr>
          <p:nvPr>
            <p:ph idx="1"/>
            <p:extLst>
              <p:ext uri="{D42A27DB-BD31-4B8C-83A1-F6EECF244321}">
                <p14:modId xmlns:p14="http://schemas.microsoft.com/office/powerpoint/2010/main" val="2754234523"/>
              </p:ext>
            </p:extLst>
          </p:nvPr>
        </p:nvGraphicFramePr>
        <p:xfrm>
          <a:off x="251520" y="188640"/>
          <a:ext cx="8712969" cy="1297505"/>
        </p:xfrm>
        <a:graphic>
          <a:graphicData uri="http://schemas.openxmlformats.org/drawingml/2006/table">
            <a:tbl>
              <a:tblPr firstRow="1" firstCol="1" bandRow="1">
                <a:tableStyleId>{5C22544A-7EE6-4342-B048-85BDC9FD1C3A}</a:tableStyleId>
              </a:tblPr>
              <a:tblGrid>
                <a:gridCol w="1944216"/>
                <a:gridCol w="1800200"/>
                <a:gridCol w="4968553"/>
              </a:tblGrid>
              <a:tr h="343007">
                <a:tc>
                  <a:txBody>
                    <a:bodyPr/>
                    <a:lstStyle/>
                    <a:p>
                      <a:pPr algn="ctr">
                        <a:spcAft>
                          <a:spcPts val="0"/>
                        </a:spcAft>
                      </a:pPr>
                      <a:r>
                        <a:rPr lang="zh-TW" sz="1400" kern="100" dirty="0">
                          <a:effectLst/>
                        </a:rPr>
                        <a:t>主題</a:t>
                      </a:r>
                      <a:endParaRPr lang="zh-TW" sz="1200" kern="100" dirty="0">
                        <a:effectLst/>
                        <a:latin typeface="Calibri"/>
                        <a:ea typeface="新細明體"/>
                        <a:cs typeface="Times New Roman"/>
                      </a:endParaRPr>
                    </a:p>
                  </a:txBody>
                  <a:tcPr marL="68580" marR="68580" marT="0" marB="0"/>
                </a:tc>
                <a:tc>
                  <a:txBody>
                    <a:bodyPr/>
                    <a:lstStyle/>
                    <a:p>
                      <a:pPr algn="ctr">
                        <a:spcAft>
                          <a:spcPts val="0"/>
                        </a:spcAft>
                      </a:pPr>
                      <a:r>
                        <a:rPr lang="zh-TW" sz="1400" kern="100">
                          <a:effectLst/>
                        </a:rPr>
                        <a:t>綱要主題</a:t>
                      </a:r>
                      <a:endParaRPr lang="zh-TW" sz="1200" kern="100">
                        <a:effectLst/>
                        <a:latin typeface="Calibri"/>
                        <a:ea typeface="新細明體"/>
                        <a:cs typeface="Times New Roman"/>
                      </a:endParaRPr>
                    </a:p>
                  </a:txBody>
                  <a:tcPr marL="68580" marR="68580" marT="0" marB="0" anchor="ctr"/>
                </a:tc>
                <a:tc>
                  <a:txBody>
                    <a:bodyPr/>
                    <a:lstStyle/>
                    <a:p>
                      <a:pPr algn="ctr">
                        <a:spcAft>
                          <a:spcPts val="0"/>
                        </a:spcAft>
                      </a:pPr>
                      <a:r>
                        <a:rPr lang="zh-TW" sz="1400" kern="100">
                          <a:effectLst/>
                        </a:rPr>
                        <a:t>對應能力指標</a:t>
                      </a:r>
                      <a:endParaRPr lang="zh-TW" sz="1200" kern="100">
                        <a:effectLst/>
                        <a:latin typeface="Calibri"/>
                        <a:ea typeface="新細明體"/>
                        <a:cs typeface="Times New Roman"/>
                      </a:endParaRPr>
                    </a:p>
                  </a:txBody>
                  <a:tcPr marL="68580" marR="68580" marT="0" marB="0" anchor="ctr"/>
                </a:tc>
              </a:tr>
              <a:tr h="954498">
                <a:tc>
                  <a:txBody>
                    <a:bodyPr/>
                    <a:lstStyle/>
                    <a:p>
                      <a:pPr algn="just">
                        <a:lnSpc>
                          <a:spcPct val="150000"/>
                        </a:lnSpc>
                        <a:spcAft>
                          <a:spcPts val="0"/>
                        </a:spcAft>
                      </a:pPr>
                      <a:r>
                        <a:rPr lang="zh-TW" sz="1800" kern="100" dirty="0">
                          <a:effectLst/>
                          <a:latin typeface="微軟正黑體" panose="020B0604030504040204" pitchFamily="34" charset="-120"/>
                          <a:ea typeface="微軟正黑體" panose="020B0604030504040204" pitchFamily="34" charset="-120"/>
                        </a:rPr>
                        <a:t>任務</a:t>
                      </a:r>
                      <a:r>
                        <a:rPr lang="en-US" sz="1800" kern="100" dirty="0">
                          <a:effectLst/>
                          <a:latin typeface="微軟正黑體" panose="020B0604030504040204" pitchFamily="34" charset="-120"/>
                          <a:ea typeface="微軟正黑體" panose="020B0604030504040204" pitchFamily="34" charset="-120"/>
                        </a:rPr>
                        <a:t>3</a:t>
                      </a:r>
                      <a:r>
                        <a:rPr lang="zh-TW" sz="1800" kern="100" dirty="0">
                          <a:effectLst/>
                          <a:latin typeface="微軟正黑體" panose="020B0604030504040204" pitchFamily="34" charset="-120"/>
                          <a:ea typeface="微軟正黑體" panose="020B0604030504040204" pitchFamily="34" charset="-120"/>
                        </a:rPr>
                        <a:t>：</a:t>
                      </a:r>
                    </a:p>
                    <a:p>
                      <a:pPr indent="152400" algn="just">
                        <a:lnSpc>
                          <a:spcPct val="150000"/>
                        </a:lnSpc>
                        <a:spcAft>
                          <a:spcPts val="0"/>
                        </a:spcAft>
                      </a:pPr>
                      <a:r>
                        <a:rPr lang="zh-TW" sz="1800" kern="100" dirty="0">
                          <a:effectLst/>
                          <a:latin typeface="微軟正黑體" panose="020B0604030504040204" pitchFamily="34" charset="-120"/>
                          <a:ea typeface="微軟正黑體" panose="020B0604030504040204" pitchFamily="34" charset="-120"/>
                        </a:rPr>
                        <a:t>圖書館設計師</a:t>
                      </a:r>
                      <a:endParaRPr lang="zh-TW" sz="1800" kern="100" dirty="0">
                        <a:effectLst/>
                        <a:latin typeface="微軟正黑體" panose="020B0604030504040204" pitchFamily="34" charset="-120"/>
                        <a:ea typeface="微軟正黑體" panose="020B0604030504040204" pitchFamily="34" charset="-120"/>
                        <a:cs typeface="Times New Roman"/>
                      </a:endParaRPr>
                    </a:p>
                  </a:txBody>
                  <a:tcPr marL="68580" marR="68580" marT="0" marB="0"/>
                </a:tc>
                <a:tc>
                  <a:txBody>
                    <a:bodyPr/>
                    <a:lstStyle/>
                    <a:p>
                      <a:pPr algn="just">
                        <a:lnSpc>
                          <a:spcPct val="150000"/>
                        </a:lnSpc>
                        <a:spcAft>
                          <a:spcPts val="0"/>
                        </a:spcAft>
                      </a:pPr>
                      <a:r>
                        <a:rPr lang="zh-TW" sz="1800" kern="100">
                          <a:effectLst/>
                          <a:latin typeface="微軟正黑體" panose="020B0604030504040204" pitchFamily="34" charset="-120"/>
                          <a:ea typeface="微軟正黑體" panose="020B0604030504040204" pitchFamily="34" charset="-120"/>
                        </a:rPr>
                        <a:t>練習規劃小小圖書館</a:t>
                      </a:r>
                      <a:endParaRPr lang="zh-TW" sz="1800" kern="100">
                        <a:effectLst/>
                        <a:latin typeface="微軟正黑體" panose="020B0604030504040204" pitchFamily="34" charset="-120"/>
                        <a:ea typeface="微軟正黑體" panose="020B0604030504040204" pitchFamily="34" charset="-120"/>
                        <a:cs typeface="Times New Roman"/>
                      </a:endParaRPr>
                    </a:p>
                  </a:txBody>
                  <a:tcPr marL="68580" marR="68580" marT="0" marB="0" anchor="ctr"/>
                </a:tc>
                <a:tc>
                  <a:txBody>
                    <a:bodyPr/>
                    <a:lstStyle/>
                    <a:p>
                      <a:pPr>
                        <a:lnSpc>
                          <a:spcPct val="150000"/>
                        </a:lnSpc>
                        <a:spcAft>
                          <a:spcPts val="0"/>
                        </a:spcAft>
                      </a:pPr>
                      <a:r>
                        <a:rPr lang="en-US" sz="1800" kern="100" dirty="0">
                          <a:effectLst/>
                          <a:latin typeface="微軟正黑體" panose="020B0604030504040204" pitchFamily="34" charset="-120"/>
                          <a:ea typeface="微軟正黑體" panose="020B0604030504040204" pitchFamily="34" charset="-120"/>
                        </a:rPr>
                        <a:t>[</a:t>
                      </a:r>
                      <a:r>
                        <a:rPr lang="zh-TW" sz="1800" kern="100" dirty="0">
                          <a:effectLst/>
                          <a:latin typeface="微軟正黑體" panose="020B0604030504040204" pitchFamily="34" charset="-120"/>
                          <a:ea typeface="微軟正黑體" panose="020B0604030504040204" pitchFamily="34" charset="-120"/>
                        </a:rPr>
                        <a:t>藝</a:t>
                      </a:r>
                      <a:r>
                        <a:rPr lang="en-US" sz="1800" kern="100" dirty="0">
                          <a:effectLst/>
                          <a:latin typeface="微軟正黑體" panose="020B0604030504040204" pitchFamily="34" charset="-120"/>
                          <a:ea typeface="微軟正黑體" panose="020B0604030504040204" pitchFamily="34" charset="-120"/>
                        </a:rPr>
                        <a:t>] 3-3-13 </a:t>
                      </a:r>
                      <a:r>
                        <a:rPr lang="zh-TW" sz="1800" kern="100" dirty="0">
                          <a:effectLst/>
                          <a:latin typeface="微軟正黑體" panose="020B0604030504040204" pitchFamily="34" charset="-120"/>
                          <a:ea typeface="微軟正黑體" panose="020B0604030504040204" pitchFamily="34" charset="-120"/>
                        </a:rPr>
                        <a:t>運用學習累積的藝術知能，設計</a:t>
                      </a:r>
                      <a:r>
                        <a:rPr lang="zh-TW" sz="1800" kern="100" dirty="0" smtClean="0">
                          <a:effectLst/>
                          <a:latin typeface="微軟正黑體" panose="020B0604030504040204" pitchFamily="34" charset="-120"/>
                          <a:ea typeface="微軟正黑體" panose="020B0604030504040204" pitchFamily="34" charset="-120"/>
                        </a:rPr>
                        <a:t>、</a:t>
                      </a:r>
                      <a:r>
                        <a:rPr lang="en-US" altLang="zh-TW" sz="1800" kern="100" dirty="0" smtClean="0">
                          <a:effectLst/>
                          <a:latin typeface="微軟正黑體" panose="020B0604030504040204" pitchFamily="34" charset="-120"/>
                          <a:ea typeface="微軟正黑體" panose="020B0604030504040204" pitchFamily="34" charset="-120"/>
                        </a:rPr>
                        <a:t/>
                      </a:r>
                      <a:br>
                        <a:rPr lang="en-US" altLang="zh-TW" sz="1800" kern="100" dirty="0" smtClean="0">
                          <a:effectLst/>
                          <a:latin typeface="微軟正黑體" panose="020B0604030504040204" pitchFamily="34" charset="-120"/>
                          <a:ea typeface="微軟正黑體" panose="020B0604030504040204" pitchFamily="34" charset="-120"/>
                        </a:rPr>
                      </a:br>
                      <a:r>
                        <a:rPr lang="zh-TW" altLang="en-US" sz="1800" kern="100" dirty="0" smtClean="0">
                          <a:effectLst/>
                          <a:latin typeface="微軟正黑體" panose="020B0604030504040204" pitchFamily="34" charset="-120"/>
                          <a:ea typeface="微軟正黑體" panose="020B0604030504040204" pitchFamily="34" charset="-120"/>
                        </a:rPr>
                        <a:t>       </a:t>
                      </a:r>
                      <a:r>
                        <a:rPr lang="zh-TW" sz="1800" kern="100" dirty="0" smtClean="0">
                          <a:effectLst/>
                          <a:latin typeface="微軟正黑體" panose="020B0604030504040204" pitchFamily="34" charset="-120"/>
                          <a:ea typeface="微軟正黑體" panose="020B0604030504040204" pitchFamily="34" charset="-120"/>
                        </a:rPr>
                        <a:t>規劃</a:t>
                      </a:r>
                      <a:r>
                        <a:rPr lang="zh-TW" sz="1800" kern="100" dirty="0">
                          <a:effectLst/>
                          <a:latin typeface="微軟正黑體" panose="020B0604030504040204" pitchFamily="34" charset="-120"/>
                          <a:ea typeface="微軟正黑體" panose="020B0604030504040204" pitchFamily="34" charset="-120"/>
                        </a:rPr>
                        <a:t>並進行美化或改造生活空間</a:t>
                      </a:r>
                      <a:endParaRPr lang="zh-TW" sz="1800" kern="100" dirty="0">
                        <a:effectLst/>
                        <a:latin typeface="微軟正黑體" panose="020B0604030504040204" pitchFamily="34" charset="-120"/>
                        <a:ea typeface="微軟正黑體" panose="020B0604030504040204" pitchFamily="34" charset="-120"/>
                        <a:cs typeface="Times New Roman"/>
                      </a:endParaRPr>
                    </a:p>
                  </a:txBody>
                  <a:tcPr marL="68580" marR="68580" marT="0" marB="0"/>
                </a:tc>
              </a:tr>
            </a:tbl>
          </a:graphicData>
        </a:graphic>
      </p:graphicFrame>
      <p:cxnSp>
        <p:nvCxnSpPr>
          <p:cNvPr id="28" name="直線接點 27"/>
          <p:cNvCxnSpPr/>
          <p:nvPr/>
        </p:nvCxnSpPr>
        <p:spPr>
          <a:xfrm>
            <a:off x="2699792" y="980651"/>
            <a:ext cx="567680" cy="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pic>
        <p:nvPicPr>
          <p:cNvPr id="1030" name="Picture 6" descr="画家, 无尾礼服, 艺术, 艺术家, 贝蕾帽, 斑, 画笔, 颜色, 绘制, 漆, 调色板, 企鹅"/>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06176" y="6132179"/>
            <a:ext cx="658768" cy="614507"/>
          </a:xfrm>
          <a:prstGeom prst="rect">
            <a:avLst/>
          </a:prstGeom>
          <a:noFill/>
          <a:extLst>
            <a:ext uri="{909E8E84-426E-40DD-AFC4-6F175D3DCCD1}">
              <a14:hiddenFill xmlns:a14="http://schemas.microsoft.com/office/drawing/2010/main">
                <a:solidFill>
                  <a:srgbClr val="FFFFFF"/>
                </a:solidFill>
              </a14:hiddenFill>
            </a:ext>
          </a:extLst>
        </p:spPr>
      </p:pic>
      <p:sp>
        <p:nvSpPr>
          <p:cNvPr id="30" name="矩形 29"/>
          <p:cNvSpPr/>
          <p:nvPr/>
        </p:nvSpPr>
        <p:spPr>
          <a:xfrm>
            <a:off x="1201955" y="620688"/>
            <a:ext cx="921771" cy="369332"/>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TW" altLang="en-US"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軟正黑體" panose="020B0604030504040204" pitchFamily="34" charset="-120"/>
                <a:ea typeface="微軟正黑體" panose="020B0604030504040204" pitchFamily="34" charset="-120"/>
              </a:rPr>
              <a:t>六</a:t>
            </a:r>
            <a:r>
              <a:rPr lang="zh-TW" altLang="en-US"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軟正黑體" panose="020B0604030504040204" pitchFamily="34" charset="-120"/>
                <a:ea typeface="微軟正黑體" panose="020B0604030504040204" pitchFamily="34" charset="-120"/>
              </a:rPr>
              <a:t>年級</a:t>
            </a:r>
            <a:endParaRPr lang="zh-TW" altLang="en-US"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軟正黑體" panose="020B0604030504040204" pitchFamily="34" charset="-120"/>
              <a:ea typeface="微軟正黑體" panose="020B0604030504040204" pitchFamily="34" charset="-120"/>
            </a:endParaRPr>
          </a:p>
        </p:txBody>
      </p:sp>
      <p:pic>
        <p:nvPicPr>
          <p:cNvPr id="11" name="圖片 10" descr="高年級-成長日誌pdf-page-012"/>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4299921" y="0"/>
            <a:ext cx="4833937" cy="6858000"/>
          </a:xfrm>
          <a:prstGeom prst="rect">
            <a:avLst/>
          </a:prstGeom>
          <a:noFill/>
          <a:ln>
            <a:noFill/>
          </a:ln>
        </p:spPr>
      </p:pic>
      <p:grpSp>
        <p:nvGrpSpPr>
          <p:cNvPr id="13" name="群組 12"/>
          <p:cNvGrpSpPr/>
          <p:nvPr/>
        </p:nvGrpSpPr>
        <p:grpSpPr>
          <a:xfrm>
            <a:off x="-121520" y="1542474"/>
            <a:ext cx="4490491" cy="506050"/>
            <a:chOff x="3923928" y="534227"/>
            <a:chExt cx="1943968" cy="713674"/>
          </a:xfrm>
        </p:grpSpPr>
        <p:sp>
          <p:nvSpPr>
            <p:cNvPr id="14" name="圓角矩形 13"/>
            <p:cNvSpPr/>
            <p:nvPr/>
          </p:nvSpPr>
          <p:spPr>
            <a:xfrm>
              <a:off x="3923928" y="534227"/>
              <a:ext cx="1943968" cy="713674"/>
            </a:xfrm>
            <a:prstGeom prst="round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zh-TW" altLang="en-US">
                <a:solidFill>
                  <a:prstClr val="white"/>
                </a:solidFill>
              </a:endParaRPr>
            </a:p>
          </p:txBody>
        </p:sp>
        <p:sp>
          <p:nvSpPr>
            <p:cNvPr id="15" name="標題 1"/>
            <p:cNvSpPr txBox="1">
              <a:spLocks/>
            </p:cNvSpPr>
            <p:nvPr/>
          </p:nvSpPr>
          <p:spPr bwMode="auto">
            <a:xfrm>
              <a:off x="3923928" y="611500"/>
              <a:ext cx="1943968" cy="636401"/>
            </a:xfrm>
            <a:prstGeom prst="roundRect">
              <a:avLst/>
            </a:prstGeom>
            <a:noFill/>
            <a:ln w="9525">
              <a:noFill/>
              <a:miter lim="800000"/>
              <a:headEnd/>
              <a:tailEnd/>
            </a:ln>
            <a:effectLst>
              <a:outerShdw blurRad="50800" dist="38100" dir="2700000" algn="tl" rotWithShape="0">
                <a:prstClr val="black">
                  <a:alpha val="40000"/>
                </a:prstClr>
              </a:outerShdw>
            </a:effectLst>
          </p:spPr>
          <p:txBody>
            <a:bodyPr anchor="ctr"/>
            <a:lstStyle/>
            <a:p>
              <a:pPr algn="ctr">
                <a:defRPr/>
              </a:pPr>
              <a:r>
                <a:rPr lang="zh-TW" altLang="en-US" sz="2800" b="1" dirty="0">
                  <a:solidFill>
                    <a:prstClr val="white"/>
                  </a:solidFill>
                  <a:latin typeface="微軟正黑體" pitchFamily="34" charset="-120"/>
                  <a:ea typeface="微軟正黑體" pitchFamily="34" charset="-120"/>
                </a:rPr>
                <a:t>教學</a:t>
              </a:r>
              <a:r>
                <a:rPr lang="zh-TW" altLang="en-US" sz="2800" b="1" dirty="0" smtClean="0">
                  <a:solidFill>
                    <a:prstClr val="white"/>
                  </a:solidFill>
                  <a:latin typeface="微軟正黑體" pitchFamily="34" charset="-120"/>
                  <a:ea typeface="微軟正黑體" pitchFamily="34" charset="-120"/>
                </a:rPr>
                <a:t>規劃</a:t>
              </a:r>
              <a:endParaRPr lang="zh-TW" altLang="en-US" b="1" dirty="0">
                <a:solidFill>
                  <a:prstClr val="white"/>
                </a:solidFill>
                <a:effectLst>
                  <a:reflection blurRad="6350" stA="55000" endA="300" endPos="45500" dir="5400000" sy="-100000" algn="bl" rotWithShape="0"/>
                </a:effectLst>
                <a:latin typeface="微軟正黑體" pitchFamily="34" charset="-120"/>
                <a:ea typeface="微軟正黑體" pitchFamily="34" charset="-120"/>
              </a:endParaRPr>
            </a:p>
          </p:txBody>
        </p:sp>
      </p:grpSp>
      <p:sp>
        <p:nvSpPr>
          <p:cNvPr id="16" name="內容版面配置區 2"/>
          <p:cNvSpPr txBox="1">
            <a:spLocks/>
          </p:cNvSpPr>
          <p:nvPr/>
        </p:nvSpPr>
        <p:spPr bwMode="auto">
          <a:xfrm>
            <a:off x="179512" y="2204864"/>
            <a:ext cx="4474840" cy="3500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pPr>
            <a:r>
              <a:rPr lang="zh-TW" altLang="en-US" sz="3600" b="1" dirty="0" smtClean="0">
                <a:solidFill>
                  <a:srgbClr val="C00000"/>
                </a:solidFill>
                <a:latin typeface="微軟正黑體" panose="020B0604030504040204" pitchFamily="34" charset="-120"/>
                <a:ea typeface="微軟正黑體" panose="020B0604030504040204" pitchFamily="34" charset="-120"/>
              </a:rPr>
              <a:t>任務</a:t>
            </a:r>
            <a:r>
              <a:rPr lang="en-US" altLang="zh-TW" sz="3600" b="1" dirty="0" smtClean="0">
                <a:solidFill>
                  <a:srgbClr val="C00000"/>
                </a:solidFill>
                <a:latin typeface="微軟正黑體" panose="020B0604030504040204" pitchFamily="34" charset="-120"/>
                <a:ea typeface="微軟正黑體" panose="020B0604030504040204" pitchFamily="34" charset="-120"/>
              </a:rPr>
              <a:t>3</a:t>
            </a:r>
            <a:r>
              <a:rPr lang="zh-TW" altLang="en-US" sz="3600" b="1" dirty="0" smtClean="0">
                <a:solidFill>
                  <a:srgbClr val="C00000"/>
                </a:solidFill>
                <a:latin typeface="微軟正黑體" panose="020B0604030504040204" pitchFamily="34" charset="-120"/>
                <a:ea typeface="微軟正黑體" panose="020B0604030504040204" pitchFamily="34" charset="-120"/>
              </a:rPr>
              <a:t>圖書館設計師</a:t>
            </a:r>
            <a:endParaRPr lang="en-US" altLang="zh-TW" sz="3600" b="1" dirty="0" smtClean="0">
              <a:solidFill>
                <a:srgbClr val="C00000"/>
              </a:solidFill>
              <a:latin typeface="微軟正黑體" panose="020B0604030504040204" pitchFamily="34" charset="-120"/>
              <a:ea typeface="微軟正黑體" panose="020B0604030504040204" pitchFamily="34" charset="-120"/>
            </a:endParaRPr>
          </a:p>
          <a:p>
            <a:r>
              <a:rPr lang="zh-TW" altLang="en-US" dirty="0" smtClean="0">
                <a:latin typeface="微軟正黑體" panose="020B0604030504040204" pitchFamily="34" charset="-120"/>
                <a:ea typeface="微軟正黑體" panose="020B0604030504040204" pitchFamily="34" charset="-120"/>
              </a:rPr>
              <a:t>觀察</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查找資料</a:t>
            </a:r>
            <a:endParaRPr lang="en-US" altLang="zh-TW" dirty="0" smtClean="0">
              <a:latin typeface="微軟正黑體" panose="020B0604030504040204" pitchFamily="34" charset="-120"/>
              <a:ea typeface="微軟正黑體" panose="020B0604030504040204" pitchFamily="34" charset="-120"/>
            </a:endParaRPr>
          </a:p>
          <a:p>
            <a:r>
              <a:rPr lang="zh-TW" altLang="en-US" dirty="0" smtClean="0">
                <a:latin typeface="微軟正黑體" panose="020B0604030504040204" pitchFamily="34" charset="-120"/>
                <a:ea typeface="微軟正黑體" panose="020B0604030504040204" pitchFamily="34" charset="-120"/>
              </a:rPr>
              <a:t>個別完成</a:t>
            </a:r>
            <a:endParaRPr lang="en-US" altLang="zh-TW" dirty="0" smtClean="0">
              <a:latin typeface="微軟正黑體" panose="020B0604030504040204" pitchFamily="34" charset="-120"/>
              <a:ea typeface="微軟正黑體" panose="020B0604030504040204" pitchFamily="34" charset="-120"/>
            </a:endParaRPr>
          </a:p>
          <a:p>
            <a:r>
              <a:rPr lang="zh-TW" altLang="en-US" dirty="0" smtClean="0">
                <a:latin typeface="微軟正黑體" panose="020B0604030504040204" pitchFamily="34" charset="-120"/>
                <a:ea typeface="微軟正黑體" panose="020B0604030504040204" pitchFamily="34" charset="-120"/>
              </a:rPr>
              <a:t>分享</a:t>
            </a:r>
            <a:endParaRPr lang="en-US" altLang="zh-TW" dirty="0" smtClean="0">
              <a:latin typeface="微軟正黑體" panose="020B0604030504040204" pitchFamily="34" charset="-120"/>
              <a:ea typeface="微軟正黑體" panose="020B0604030504040204" pitchFamily="34" charset="-120"/>
            </a:endParaRPr>
          </a:p>
          <a:p>
            <a:endParaRPr lang="en-US" altLang="zh-TW" dirty="0" smtClean="0"/>
          </a:p>
          <a:p>
            <a:endParaRPr lang="zh-TW" altLang="en-US" dirty="0"/>
          </a:p>
        </p:txBody>
      </p:sp>
      <p:sp>
        <p:nvSpPr>
          <p:cNvPr id="18" name="圓角矩形 17"/>
          <p:cNvSpPr/>
          <p:nvPr/>
        </p:nvSpPr>
        <p:spPr>
          <a:xfrm>
            <a:off x="1619669" y="4365104"/>
            <a:ext cx="1008112" cy="432048"/>
          </a:xfrm>
          <a:prstGeom prst="roundRect">
            <a:avLst/>
          </a:prstGeom>
          <a:solidFill>
            <a:schemeClr val="accent4">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教室</a:t>
            </a:r>
            <a:endParaRPr lang="zh-TW" altLang="en-US" sz="2800"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p:txBody>
      </p:sp>
      <p:sp>
        <p:nvSpPr>
          <p:cNvPr id="19" name="圓角矩形 18"/>
          <p:cNvSpPr/>
          <p:nvPr/>
        </p:nvSpPr>
        <p:spPr>
          <a:xfrm>
            <a:off x="3353929" y="3212976"/>
            <a:ext cx="1300423" cy="432048"/>
          </a:xfrm>
          <a:prstGeom prst="round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圖書室</a:t>
            </a:r>
            <a:endParaRPr lang="zh-TW" altLang="en-US" sz="2800"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p:txBody>
      </p:sp>
      <p:sp>
        <p:nvSpPr>
          <p:cNvPr id="20" name="圓角矩形 19"/>
          <p:cNvSpPr/>
          <p:nvPr/>
        </p:nvSpPr>
        <p:spPr>
          <a:xfrm>
            <a:off x="2268420" y="3738922"/>
            <a:ext cx="1085509" cy="432048"/>
          </a:xfrm>
          <a:prstGeom prst="round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作業</a:t>
            </a:r>
            <a:endParaRPr lang="zh-TW" altLang="en-US" sz="3200"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p:txBody>
      </p:sp>
      <p:sp>
        <p:nvSpPr>
          <p:cNvPr id="3" name="橢圓 2"/>
          <p:cNvSpPr/>
          <p:nvPr/>
        </p:nvSpPr>
        <p:spPr>
          <a:xfrm>
            <a:off x="6300192" y="3501008"/>
            <a:ext cx="1728192" cy="669962"/>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 name="矩形 4"/>
          <p:cNvSpPr/>
          <p:nvPr/>
        </p:nvSpPr>
        <p:spPr>
          <a:xfrm>
            <a:off x="5831912" y="4277595"/>
            <a:ext cx="2664752" cy="584775"/>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TW" altLang="en-US" sz="32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軟正黑體" panose="020B0604030504040204" pitchFamily="34" charset="-120"/>
                <a:ea typeface="微軟正黑體" panose="020B0604030504040204" pitchFamily="34" charset="-120"/>
              </a:rPr>
              <a:t>平面圖的概念</a:t>
            </a:r>
            <a:endParaRPr lang="zh-TW" altLang="en-US" sz="32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24520716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32" presetClass="emph" presetSubtype="0" fill="hold" grpId="0" nodeType="clickEffect">
                                  <p:stCondLst>
                                    <p:cond delay="0"/>
                                  </p:stCondLst>
                                  <p:childTnLst>
                                    <p:animRot by="120000">
                                      <p:cBhvr>
                                        <p:cTn id="15" dur="100" fill="hold">
                                          <p:stCondLst>
                                            <p:cond delay="0"/>
                                          </p:stCondLst>
                                        </p:cTn>
                                        <p:tgtEl>
                                          <p:spTgt spid="18"/>
                                        </p:tgtEl>
                                        <p:attrNameLst>
                                          <p:attrName>r</p:attrName>
                                        </p:attrNameLst>
                                      </p:cBhvr>
                                    </p:animRot>
                                    <p:animRot by="-240000">
                                      <p:cBhvr>
                                        <p:cTn id="16" dur="200" fill="hold">
                                          <p:stCondLst>
                                            <p:cond delay="200"/>
                                          </p:stCondLst>
                                        </p:cTn>
                                        <p:tgtEl>
                                          <p:spTgt spid="18"/>
                                        </p:tgtEl>
                                        <p:attrNameLst>
                                          <p:attrName>r</p:attrName>
                                        </p:attrNameLst>
                                      </p:cBhvr>
                                    </p:animRot>
                                    <p:animRot by="240000">
                                      <p:cBhvr>
                                        <p:cTn id="17" dur="200" fill="hold">
                                          <p:stCondLst>
                                            <p:cond delay="400"/>
                                          </p:stCondLst>
                                        </p:cTn>
                                        <p:tgtEl>
                                          <p:spTgt spid="18"/>
                                        </p:tgtEl>
                                        <p:attrNameLst>
                                          <p:attrName>r</p:attrName>
                                        </p:attrNameLst>
                                      </p:cBhvr>
                                    </p:animRot>
                                    <p:animRot by="-240000">
                                      <p:cBhvr>
                                        <p:cTn id="18" dur="200" fill="hold">
                                          <p:stCondLst>
                                            <p:cond delay="600"/>
                                          </p:stCondLst>
                                        </p:cTn>
                                        <p:tgtEl>
                                          <p:spTgt spid="18"/>
                                        </p:tgtEl>
                                        <p:attrNameLst>
                                          <p:attrName>r</p:attrName>
                                        </p:attrNameLst>
                                      </p:cBhvr>
                                    </p:animRot>
                                    <p:animRot by="120000">
                                      <p:cBhvr>
                                        <p:cTn id="19" dur="200" fill="hold">
                                          <p:stCondLst>
                                            <p:cond delay="800"/>
                                          </p:stCondLst>
                                        </p:cTn>
                                        <p:tgtEl>
                                          <p:spTgt spid="18"/>
                                        </p:tgtEl>
                                        <p:attrNameLst>
                                          <p:attrName>r</p:attrName>
                                        </p:attrNameLst>
                                      </p:cBhvr>
                                    </p:animRot>
                                  </p:childTnLst>
                                </p:cTn>
                              </p:par>
                              <p:par>
                                <p:cTn id="20" presetID="32" presetClass="emph" presetSubtype="0" fill="hold" grpId="0" nodeType="withEffect">
                                  <p:stCondLst>
                                    <p:cond delay="0"/>
                                  </p:stCondLst>
                                  <p:childTnLst>
                                    <p:animRot by="120000">
                                      <p:cBhvr>
                                        <p:cTn id="21" dur="100" fill="hold">
                                          <p:stCondLst>
                                            <p:cond delay="0"/>
                                          </p:stCondLst>
                                        </p:cTn>
                                        <p:tgtEl>
                                          <p:spTgt spid="19"/>
                                        </p:tgtEl>
                                        <p:attrNameLst>
                                          <p:attrName>r</p:attrName>
                                        </p:attrNameLst>
                                      </p:cBhvr>
                                    </p:animRot>
                                    <p:animRot by="-240000">
                                      <p:cBhvr>
                                        <p:cTn id="22" dur="200" fill="hold">
                                          <p:stCondLst>
                                            <p:cond delay="200"/>
                                          </p:stCondLst>
                                        </p:cTn>
                                        <p:tgtEl>
                                          <p:spTgt spid="19"/>
                                        </p:tgtEl>
                                        <p:attrNameLst>
                                          <p:attrName>r</p:attrName>
                                        </p:attrNameLst>
                                      </p:cBhvr>
                                    </p:animRot>
                                    <p:animRot by="240000">
                                      <p:cBhvr>
                                        <p:cTn id="23" dur="200" fill="hold">
                                          <p:stCondLst>
                                            <p:cond delay="400"/>
                                          </p:stCondLst>
                                        </p:cTn>
                                        <p:tgtEl>
                                          <p:spTgt spid="19"/>
                                        </p:tgtEl>
                                        <p:attrNameLst>
                                          <p:attrName>r</p:attrName>
                                        </p:attrNameLst>
                                      </p:cBhvr>
                                    </p:animRot>
                                    <p:animRot by="-240000">
                                      <p:cBhvr>
                                        <p:cTn id="24" dur="200" fill="hold">
                                          <p:stCondLst>
                                            <p:cond delay="600"/>
                                          </p:stCondLst>
                                        </p:cTn>
                                        <p:tgtEl>
                                          <p:spTgt spid="19"/>
                                        </p:tgtEl>
                                        <p:attrNameLst>
                                          <p:attrName>r</p:attrName>
                                        </p:attrNameLst>
                                      </p:cBhvr>
                                    </p:animRot>
                                    <p:animRot by="120000">
                                      <p:cBhvr>
                                        <p:cTn id="25" dur="200" fill="hold">
                                          <p:stCondLst>
                                            <p:cond delay="800"/>
                                          </p:stCondLst>
                                        </p:cTn>
                                        <p:tgtEl>
                                          <p:spTgt spid="19"/>
                                        </p:tgtEl>
                                        <p:attrNameLst>
                                          <p:attrName>r</p:attrName>
                                        </p:attrNameLst>
                                      </p:cBhvr>
                                    </p:animRot>
                                  </p:childTnLst>
                                </p:cTn>
                              </p:par>
                              <p:par>
                                <p:cTn id="26" presetID="32" presetClass="emph" presetSubtype="0" fill="hold" grpId="0" nodeType="withEffect">
                                  <p:stCondLst>
                                    <p:cond delay="0"/>
                                  </p:stCondLst>
                                  <p:childTnLst>
                                    <p:animRot by="120000">
                                      <p:cBhvr>
                                        <p:cTn id="27" dur="100" fill="hold">
                                          <p:stCondLst>
                                            <p:cond delay="0"/>
                                          </p:stCondLst>
                                        </p:cTn>
                                        <p:tgtEl>
                                          <p:spTgt spid="20"/>
                                        </p:tgtEl>
                                        <p:attrNameLst>
                                          <p:attrName>r</p:attrName>
                                        </p:attrNameLst>
                                      </p:cBhvr>
                                    </p:animRot>
                                    <p:animRot by="-240000">
                                      <p:cBhvr>
                                        <p:cTn id="28" dur="200" fill="hold">
                                          <p:stCondLst>
                                            <p:cond delay="200"/>
                                          </p:stCondLst>
                                        </p:cTn>
                                        <p:tgtEl>
                                          <p:spTgt spid="20"/>
                                        </p:tgtEl>
                                        <p:attrNameLst>
                                          <p:attrName>r</p:attrName>
                                        </p:attrNameLst>
                                      </p:cBhvr>
                                    </p:animRot>
                                    <p:animRot by="240000">
                                      <p:cBhvr>
                                        <p:cTn id="29" dur="200" fill="hold">
                                          <p:stCondLst>
                                            <p:cond delay="400"/>
                                          </p:stCondLst>
                                        </p:cTn>
                                        <p:tgtEl>
                                          <p:spTgt spid="20"/>
                                        </p:tgtEl>
                                        <p:attrNameLst>
                                          <p:attrName>r</p:attrName>
                                        </p:attrNameLst>
                                      </p:cBhvr>
                                    </p:animRot>
                                    <p:animRot by="-240000">
                                      <p:cBhvr>
                                        <p:cTn id="30" dur="200" fill="hold">
                                          <p:stCondLst>
                                            <p:cond delay="600"/>
                                          </p:stCondLst>
                                        </p:cTn>
                                        <p:tgtEl>
                                          <p:spTgt spid="20"/>
                                        </p:tgtEl>
                                        <p:attrNameLst>
                                          <p:attrName>r</p:attrName>
                                        </p:attrNameLst>
                                      </p:cBhvr>
                                    </p:animRot>
                                    <p:animRot by="120000">
                                      <p:cBhvr>
                                        <p:cTn id="31" dur="200" fill="hold">
                                          <p:stCondLst>
                                            <p:cond delay="800"/>
                                          </p:stCondLst>
                                        </p:cTn>
                                        <p:tgtEl>
                                          <p:spTgt spid="2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pic>
        <p:nvPicPr>
          <p:cNvPr id="5" name="內容版面配置區 4"/>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6926" r="47218"/>
          <a:stretch/>
        </p:blipFill>
        <p:spPr>
          <a:xfrm>
            <a:off x="4594884" y="0"/>
            <a:ext cx="4564072" cy="6893900"/>
          </a:xfrm>
        </p:spPr>
      </p:pic>
      <p:pic>
        <p:nvPicPr>
          <p:cNvPr id="4" name="圖片 3"/>
          <p:cNvPicPr>
            <a:picLocks noChangeAspect="1"/>
          </p:cNvPicPr>
          <p:nvPr/>
        </p:nvPicPr>
        <p:blipFill rotWithShape="1">
          <a:blip r:embed="rId3">
            <a:extLst>
              <a:ext uri="{28A0092B-C50C-407E-A947-70E740481C1C}">
                <a14:useLocalDpi xmlns:a14="http://schemas.microsoft.com/office/drawing/2010/main" val="0"/>
              </a:ext>
            </a:extLst>
          </a:blip>
          <a:srcRect l="53896"/>
          <a:stretch/>
        </p:blipFill>
        <p:spPr>
          <a:xfrm>
            <a:off x="0" y="0"/>
            <a:ext cx="4472424" cy="6858000"/>
          </a:xfrm>
          <a:prstGeom prst="rect">
            <a:avLst/>
          </a:prstGeom>
        </p:spPr>
      </p:pic>
      <p:sp>
        <p:nvSpPr>
          <p:cNvPr id="6" name="標題 1"/>
          <p:cNvSpPr txBox="1">
            <a:spLocks/>
          </p:cNvSpPr>
          <p:nvPr/>
        </p:nvSpPr>
        <p:spPr bwMode="auto">
          <a:xfrm>
            <a:off x="2183885" y="440668"/>
            <a:ext cx="3898776" cy="1044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新細明體" charset="-120"/>
              </a:defRPr>
            </a:lvl2pPr>
            <a:lvl3pPr algn="ctr" rtl="0" eaLnBrk="0" fontAlgn="base" hangingPunct="0">
              <a:spcBef>
                <a:spcPct val="0"/>
              </a:spcBef>
              <a:spcAft>
                <a:spcPct val="0"/>
              </a:spcAft>
              <a:defRPr sz="4400">
                <a:solidFill>
                  <a:schemeClr val="tx1"/>
                </a:solidFill>
                <a:latin typeface="Calibri" pitchFamily="34" charset="0"/>
                <a:ea typeface="新細明體" charset="-120"/>
              </a:defRPr>
            </a:lvl3pPr>
            <a:lvl4pPr algn="ctr" rtl="0" eaLnBrk="0" fontAlgn="base" hangingPunct="0">
              <a:spcBef>
                <a:spcPct val="0"/>
              </a:spcBef>
              <a:spcAft>
                <a:spcPct val="0"/>
              </a:spcAft>
              <a:defRPr sz="4400">
                <a:solidFill>
                  <a:schemeClr val="tx1"/>
                </a:solidFill>
                <a:latin typeface="Calibri" pitchFamily="34" charset="0"/>
                <a:ea typeface="新細明體" charset="-120"/>
              </a:defRPr>
            </a:lvl4pPr>
            <a:lvl5pPr algn="ctr" rtl="0" eaLnBrk="0" fontAlgn="base" hangingPunct="0">
              <a:spcBef>
                <a:spcPct val="0"/>
              </a:spcBef>
              <a:spcAft>
                <a:spcPct val="0"/>
              </a:spcAft>
              <a:defRPr sz="4400">
                <a:solidFill>
                  <a:schemeClr val="tx1"/>
                </a:solidFill>
                <a:latin typeface="Calibri" pitchFamily="34" charset="0"/>
                <a:ea typeface="新細明體" charset="-120"/>
              </a:defRPr>
            </a:lvl5pPr>
            <a:lvl6pPr marL="457200" algn="ctr" rtl="0" fontAlgn="base">
              <a:spcBef>
                <a:spcPct val="0"/>
              </a:spcBef>
              <a:spcAft>
                <a:spcPct val="0"/>
              </a:spcAft>
              <a:defRPr sz="4400">
                <a:solidFill>
                  <a:schemeClr val="tx1"/>
                </a:solidFill>
                <a:latin typeface="Calibri" pitchFamily="34" charset="0"/>
                <a:ea typeface="新細明體" charset="-120"/>
              </a:defRPr>
            </a:lvl6pPr>
            <a:lvl7pPr marL="914400" algn="ctr" rtl="0" fontAlgn="base">
              <a:spcBef>
                <a:spcPct val="0"/>
              </a:spcBef>
              <a:spcAft>
                <a:spcPct val="0"/>
              </a:spcAft>
              <a:defRPr sz="4400">
                <a:solidFill>
                  <a:schemeClr val="tx1"/>
                </a:solidFill>
                <a:latin typeface="Calibri" pitchFamily="34" charset="0"/>
                <a:ea typeface="新細明體" charset="-120"/>
              </a:defRPr>
            </a:lvl7pPr>
            <a:lvl8pPr marL="1371600" algn="ctr" rtl="0" fontAlgn="base">
              <a:spcBef>
                <a:spcPct val="0"/>
              </a:spcBef>
              <a:spcAft>
                <a:spcPct val="0"/>
              </a:spcAft>
              <a:defRPr sz="4400">
                <a:solidFill>
                  <a:schemeClr val="tx1"/>
                </a:solidFill>
                <a:latin typeface="Calibri" pitchFamily="34" charset="0"/>
                <a:ea typeface="新細明體" charset="-120"/>
              </a:defRPr>
            </a:lvl8pPr>
            <a:lvl9pPr marL="1828800" algn="ctr" rtl="0" fontAlgn="base">
              <a:spcBef>
                <a:spcPct val="0"/>
              </a:spcBef>
              <a:spcAft>
                <a:spcPct val="0"/>
              </a:spcAft>
              <a:defRPr sz="4400">
                <a:solidFill>
                  <a:schemeClr val="tx1"/>
                </a:solidFill>
                <a:latin typeface="Calibri" pitchFamily="34" charset="0"/>
                <a:ea typeface="新細明體" charset="-120"/>
              </a:defRPr>
            </a:lvl9pPr>
          </a:lstStyle>
          <a:p>
            <a:r>
              <a:rPr lang="zh-TW" altLang="en-US" sz="3600" dirty="0" smtClean="0">
                <a:solidFill>
                  <a:schemeClr val="tx1">
                    <a:lumMod val="95000"/>
                    <a:lumOff val="5000"/>
                  </a:schemeClr>
                </a:solidFill>
                <a:latin typeface="微軟正黑體" panose="020B0604030504040204" pitchFamily="34" charset="-120"/>
                <a:ea typeface="微軟正黑體" panose="020B0604030504040204" pitchFamily="34" charset="-120"/>
              </a:rPr>
              <a:t>                                   </a:t>
            </a:r>
            <a:r>
              <a:rPr lang="zh-TW" altLang="en-US" sz="2800" b="1" dirty="0">
                <a:solidFill>
                  <a:schemeClr val="tx1">
                    <a:lumMod val="95000"/>
                    <a:lumOff val="5000"/>
                  </a:schemeClr>
                </a:solidFill>
                <a:latin typeface="微軟正黑體" panose="020B0604030504040204" pitchFamily="34" charset="-120"/>
                <a:ea typeface="微軟正黑體" panose="020B0604030504040204" pitchFamily="34" charset="-120"/>
              </a:rPr>
              <a:t>思考與學習</a:t>
            </a:r>
            <a:endParaRPr lang="en-US" altLang="zh-TW" sz="2800" b="1" dirty="0">
              <a:solidFill>
                <a:schemeClr val="tx1">
                  <a:lumMod val="95000"/>
                  <a:lumOff val="5000"/>
                </a:schemeClr>
              </a:solidFill>
              <a:latin typeface="微軟正黑體" panose="020B0604030504040204" pitchFamily="34" charset="-120"/>
              <a:ea typeface="微軟正黑體" panose="020B0604030504040204" pitchFamily="34" charset="-120"/>
            </a:endParaRPr>
          </a:p>
          <a:p>
            <a:r>
              <a:rPr lang="zh-TW" altLang="en-US" sz="2800" b="1" dirty="0" smtClean="0">
                <a:solidFill>
                  <a:schemeClr val="tx1">
                    <a:lumMod val="95000"/>
                    <a:lumOff val="5000"/>
                  </a:schemeClr>
                </a:solidFill>
                <a:latin typeface="微軟正黑體" panose="020B0604030504040204" pitchFamily="34" charset="-120"/>
                <a:ea typeface="微軟正黑體" panose="020B0604030504040204" pitchFamily="34" charset="-120"/>
              </a:rPr>
              <a:t>海報製作的要點</a:t>
            </a:r>
            <a:endParaRPr lang="zh-TW" altLang="en-US" sz="2800" b="1" dirty="0">
              <a:solidFill>
                <a:schemeClr val="tx1">
                  <a:lumMod val="95000"/>
                  <a:lumOff val="5000"/>
                </a:schemeClr>
              </a:solidFill>
              <a:latin typeface="微軟正黑體" panose="020B0604030504040204" pitchFamily="34" charset="-120"/>
              <a:ea typeface="微軟正黑體" panose="020B0604030504040204" pitchFamily="34" charset="-120"/>
            </a:endParaRPr>
          </a:p>
        </p:txBody>
      </p:sp>
      <p:sp>
        <p:nvSpPr>
          <p:cNvPr id="7" name="向右箭號 6"/>
          <p:cNvSpPr/>
          <p:nvPr/>
        </p:nvSpPr>
        <p:spPr>
          <a:xfrm>
            <a:off x="4432225" y="1632949"/>
            <a:ext cx="504056" cy="360040"/>
          </a:xfrm>
          <a:prstGeom prst="rightArrow">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 name="矩形 7"/>
          <p:cNvSpPr/>
          <p:nvPr/>
        </p:nvSpPr>
        <p:spPr>
          <a:xfrm>
            <a:off x="4153025" y="2204864"/>
            <a:ext cx="1018227" cy="3046988"/>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TW" altLang="en-US"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軟正黑體" panose="020B0604030504040204" pitchFamily="34" charset="-120"/>
                <a:ea typeface="微軟正黑體" panose="020B0604030504040204" pitchFamily="34" charset="-120"/>
              </a:rPr>
              <a:t>標題</a:t>
            </a:r>
            <a:endParaRPr lang="en-US" altLang="zh-TW"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軟正黑體" panose="020B0604030504040204" pitchFamily="34" charset="-120"/>
              <a:ea typeface="微軟正黑體" panose="020B0604030504040204" pitchFamily="34" charset="-120"/>
            </a:endParaRPr>
          </a:p>
          <a:p>
            <a:pPr algn="ctr"/>
            <a:r>
              <a:rPr lang="zh-TW" altLang="en-US"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軟正黑體" panose="020B0604030504040204" pitchFamily="34" charset="-120"/>
                <a:ea typeface="微軟正黑體" panose="020B0604030504040204" pitchFamily="34" charset="-120"/>
              </a:rPr>
              <a:t>內文</a:t>
            </a:r>
            <a:endParaRPr lang="en-US" altLang="zh-TW"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軟正黑體" panose="020B0604030504040204" pitchFamily="34" charset="-120"/>
              <a:ea typeface="微軟正黑體" panose="020B0604030504040204" pitchFamily="34" charset="-120"/>
            </a:endParaRPr>
          </a:p>
          <a:p>
            <a:pPr algn="ctr"/>
            <a:r>
              <a:rPr lang="zh-TW" altLang="en-US"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軟正黑體" panose="020B0604030504040204" pitchFamily="34" charset="-120"/>
                <a:ea typeface="微軟正黑體" panose="020B0604030504040204" pitchFamily="34" charset="-120"/>
              </a:rPr>
              <a:t>時間</a:t>
            </a:r>
            <a:endParaRPr lang="en-US" altLang="zh-TW"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軟正黑體" panose="020B0604030504040204" pitchFamily="34" charset="-120"/>
              <a:ea typeface="微軟正黑體" panose="020B0604030504040204" pitchFamily="34" charset="-120"/>
            </a:endParaRPr>
          </a:p>
          <a:p>
            <a:pPr algn="ctr"/>
            <a:r>
              <a:rPr lang="zh-TW" altLang="en-US"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軟正黑體" panose="020B0604030504040204" pitchFamily="34" charset="-120"/>
                <a:ea typeface="微軟正黑體" panose="020B0604030504040204" pitchFamily="34" charset="-120"/>
              </a:rPr>
              <a:t>地點</a:t>
            </a:r>
            <a:endParaRPr lang="en-US" altLang="zh-TW"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軟正黑體" panose="020B0604030504040204" pitchFamily="34" charset="-120"/>
              <a:ea typeface="微軟正黑體" panose="020B0604030504040204" pitchFamily="34" charset="-120"/>
            </a:endParaRPr>
          </a:p>
          <a:p>
            <a:pPr algn="ctr"/>
            <a:r>
              <a:rPr lang="zh-TW" altLang="en-US" sz="32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軟正黑體" panose="020B0604030504040204" pitchFamily="34" charset="-120"/>
                <a:ea typeface="微軟正黑體" panose="020B0604030504040204" pitchFamily="34" charset="-120"/>
              </a:rPr>
              <a:t>亮</a:t>
            </a:r>
            <a:r>
              <a:rPr lang="zh-TW" altLang="en-US" sz="32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軟正黑體" panose="020B0604030504040204" pitchFamily="34" charset="-120"/>
                <a:ea typeface="微軟正黑體" panose="020B0604030504040204" pitchFamily="34" charset="-120"/>
              </a:rPr>
              <a:t>點</a:t>
            </a:r>
            <a:endParaRPr lang="en-US" altLang="zh-TW" sz="32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軟正黑體" panose="020B0604030504040204" pitchFamily="34" charset="-120"/>
              <a:ea typeface="微軟正黑體" panose="020B0604030504040204" pitchFamily="34" charset="-120"/>
            </a:endParaRPr>
          </a:p>
          <a:p>
            <a:pPr algn="ctr"/>
            <a:r>
              <a:rPr lang="zh-TW" altLang="en-US"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軟正黑體" panose="020B0604030504040204" pitchFamily="34" charset="-120"/>
                <a:ea typeface="微軟正黑體" panose="020B0604030504040204" pitchFamily="34" charset="-120"/>
              </a:rPr>
              <a:t>插圖</a:t>
            </a:r>
            <a:endParaRPr lang="zh-TW" altLang="en-US" sz="32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41995934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graphicFrame>
        <p:nvGraphicFramePr>
          <p:cNvPr id="4" name="內容版面配置區 3"/>
          <p:cNvGraphicFramePr>
            <a:graphicFrameLocks noGrp="1"/>
          </p:cNvGraphicFramePr>
          <p:nvPr>
            <p:ph idx="1"/>
            <p:extLst>
              <p:ext uri="{D42A27DB-BD31-4B8C-83A1-F6EECF244321}">
                <p14:modId xmlns:p14="http://schemas.microsoft.com/office/powerpoint/2010/main" val="4198873292"/>
              </p:ext>
            </p:extLst>
          </p:nvPr>
        </p:nvGraphicFramePr>
        <p:xfrm>
          <a:off x="-36512" y="188640"/>
          <a:ext cx="9217024" cy="3312368"/>
        </p:xfrm>
        <a:graphic>
          <a:graphicData uri="http://schemas.openxmlformats.org/drawingml/2006/table">
            <a:tbl>
              <a:tblPr firstRow="1" firstCol="1" bandRow="1">
                <a:tableStyleId>{5C22544A-7EE6-4342-B048-85BDC9FD1C3A}</a:tableStyleId>
              </a:tblPr>
              <a:tblGrid>
                <a:gridCol w="2132865"/>
                <a:gridCol w="2132865"/>
                <a:gridCol w="4951294"/>
              </a:tblGrid>
              <a:tr h="340327">
                <a:tc>
                  <a:txBody>
                    <a:bodyPr/>
                    <a:lstStyle/>
                    <a:p>
                      <a:pPr algn="ctr">
                        <a:spcAft>
                          <a:spcPts val="0"/>
                        </a:spcAft>
                      </a:pPr>
                      <a:r>
                        <a:rPr lang="zh-TW" sz="1400" kern="100" dirty="0">
                          <a:effectLst/>
                        </a:rPr>
                        <a:t>主題</a:t>
                      </a:r>
                      <a:endParaRPr lang="zh-TW" sz="1200" kern="100" dirty="0">
                        <a:effectLst/>
                        <a:latin typeface="Calibri"/>
                        <a:ea typeface="新細明體"/>
                        <a:cs typeface="Times New Roman"/>
                      </a:endParaRPr>
                    </a:p>
                  </a:txBody>
                  <a:tcPr marL="68580" marR="68580" marT="0" marB="0"/>
                </a:tc>
                <a:tc>
                  <a:txBody>
                    <a:bodyPr/>
                    <a:lstStyle/>
                    <a:p>
                      <a:pPr algn="ctr">
                        <a:spcAft>
                          <a:spcPts val="0"/>
                        </a:spcAft>
                      </a:pPr>
                      <a:r>
                        <a:rPr lang="zh-TW" sz="1400" kern="100" dirty="0">
                          <a:effectLst/>
                        </a:rPr>
                        <a:t>綱要主題</a:t>
                      </a:r>
                      <a:endParaRPr lang="zh-TW" sz="1200" kern="100" dirty="0">
                        <a:effectLst/>
                        <a:latin typeface="Calibri"/>
                        <a:ea typeface="新細明體"/>
                        <a:cs typeface="Times New Roman"/>
                      </a:endParaRPr>
                    </a:p>
                  </a:txBody>
                  <a:tcPr marL="68580" marR="68580" marT="0" marB="0" anchor="ctr"/>
                </a:tc>
                <a:tc>
                  <a:txBody>
                    <a:bodyPr/>
                    <a:lstStyle/>
                    <a:p>
                      <a:pPr algn="ctr">
                        <a:spcAft>
                          <a:spcPts val="0"/>
                        </a:spcAft>
                      </a:pPr>
                      <a:r>
                        <a:rPr lang="zh-TW" sz="1400" kern="100" dirty="0">
                          <a:effectLst/>
                        </a:rPr>
                        <a:t>對應能力指標</a:t>
                      </a:r>
                      <a:endParaRPr lang="zh-TW" sz="1200" kern="100" dirty="0">
                        <a:effectLst/>
                        <a:latin typeface="Calibri"/>
                        <a:ea typeface="新細明體"/>
                        <a:cs typeface="Times New Roman"/>
                      </a:endParaRPr>
                    </a:p>
                  </a:txBody>
                  <a:tcPr marL="68580" marR="68580" marT="0" marB="0" anchor="ctr"/>
                </a:tc>
              </a:tr>
              <a:tr h="2972041">
                <a:tc>
                  <a:txBody>
                    <a:bodyPr/>
                    <a:lstStyle/>
                    <a:p>
                      <a:pPr algn="just">
                        <a:lnSpc>
                          <a:spcPct val="150000"/>
                        </a:lnSpc>
                        <a:spcAft>
                          <a:spcPts val="0"/>
                        </a:spcAft>
                      </a:pPr>
                      <a:r>
                        <a:rPr lang="zh-TW" sz="1800" kern="100" dirty="0">
                          <a:effectLst/>
                          <a:latin typeface="Calibri"/>
                          <a:ea typeface="新細明體"/>
                          <a:cs typeface="Times New Roman"/>
                        </a:rPr>
                        <a:t>任務</a:t>
                      </a:r>
                      <a:r>
                        <a:rPr lang="en-US" sz="1800" kern="100" dirty="0">
                          <a:effectLst/>
                          <a:latin typeface="Calibri"/>
                          <a:ea typeface="新細明體"/>
                          <a:cs typeface="Times New Roman"/>
                        </a:rPr>
                        <a:t>4</a:t>
                      </a:r>
                      <a:r>
                        <a:rPr lang="zh-TW" sz="1800" kern="100" dirty="0">
                          <a:effectLst/>
                          <a:latin typeface="Calibri"/>
                          <a:ea typeface="新細明體"/>
                          <a:cs typeface="Times New Roman"/>
                        </a:rPr>
                        <a:t>：</a:t>
                      </a:r>
                    </a:p>
                    <a:p>
                      <a:pPr indent="152400" algn="just">
                        <a:lnSpc>
                          <a:spcPct val="150000"/>
                        </a:lnSpc>
                        <a:spcAft>
                          <a:spcPts val="0"/>
                        </a:spcAft>
                      </a:pPr>
                      <a:r>
                        <a:rPr lang="zh-TW" sz="1800" kern="100" dirty="0">
                          <a:effectLst/>
                          <a:latin typeface="Calibri"/>
                          <a:ea typeface="新細明體"/>
                          <a:cs typeface="Times New Roman"/>
                        </a:rPr>
                        <a:t>鎮館之寶</a:t>
                      </a:r>
                    </a:p>
                  </a:txBody>
                  <a:tcPr marL="68580" marR="68580" marT="0" marB="0"/>
                </a:tc>
                <a:tc>
                  <a:txBody>
                    <a:bodyPr/>
                    <a:lstStyle/>
                    <a:p>
                      <a:pPr marL="342900" lvl="0" indent="-342900" algn="just">
                        <a:lnSpc>
                          <a:spcPct val="150000"/>
                        </a:lnSpc>
                        <a:spcAft>
                          <a:spcPts val="0"/>
                        </a:spcAft>
                        <a:buFont typeface="+mj-lt"/>
                        <a:buAutoNum type="arabicPeriod"/>
                      </a:pPr>
                      <a:r>
                        <a:rPr lang="zh-TW" sz="1800" kern="100" dirty="0">
                          <a:effectLst/>
                          <a:latin typeface="Calibri"/>
                          <a:ea typeface="新細明體"/>
                          <a:cs typeface="Times New Roman"/>
                        </a:rPr>
                        <a:t>會運用索書號</a:t>
                      </a:r>
                    </a:p>
                    <a:p>
                      <a:pPr marL="342900" lvl="0" indent="-342900" algn="just">
                        <a:lnSpc>
                          <a:spcPct val="150000"/>
                        </a:lnSpc>
                        <a:spcAft>
                          <a:spcPts val="0"/>
                        </a:spcAft>
                        <a:buFont typeface="+mj-lt"/>
                        <a:buAutoNum type="arabicPeriod"/>
                      </a:pPr>
                      <a:r>
                        <a:rPr lang="zh-TW" sz="1800" kern="100" dirty="0">
                          <a:effectLst/>
                          <a:latin typeface="Calibri"/>
                          <a:ea typeface="新細明體"/>
                          <a:cs typeface="Times New Roman"/>
                        </a:rPr>
                        <a:t>閱讀的策略</a:t>
                      </a:r>
                      <a:r>
                        <a:rPr lang="en-US" sz="1800" kern="100" dirty="0">
                          <a:effectLst/>
                          <a:latin typeface="Calibri"/>
                          <a:ea typeface="新細明體"/>
                          <a:cs typeface="Times New Roman"/>
                        </a:rPr>
                        <a:t>-</a:t>
                      </a:r>
                      <a:r>
                        <a:rPr lang="zh-TW" sz="1800" kern="100" dirty="0">
                          <a:effectLst/>
                          <a:latin typeface="Calibri"/>
                          <a:ea typeface="新細明體"/>
                          <a:cs typeface="Times New Roman"/>
                        </a:rPr>
                        <a:t>摘要</a:t>
                      </a:r>
                    </a:p>
                  </a:txBody>
                  <a:tcPr marL="68580" marR="68580" marT="0" marB="0" anchor="ctr"/>
                </a:tc>
                <a:tc>
                  <a:txBody>
                    <a:bodyPr/>
                    <a:lstStyle/>
                    <a:p>
                      <a:pPr>
                        <a:lnSpc>
                          <a:spcPct val="150000"/>
                        </a:lnSpc>
                        <a:spcAft>
                          <a:spcPts val="0"/>
                        </a:spcAft>
                      </a:pPr>
                      <a:r>
                        <a:rPr lang="en-US" sz="1800" kern="100" dirty="0" smtClean="0">
                          <a:effectLst/>
                          <a:latin typeface="微軟正黑體"/>
                          <a:ea typeface="新細明體"/>
                          <a:cs typeface="Times New Roman"/>
                        </a:rPr>
                        <a:t>[</a:t>
                      </a:r>
                      <a:r>
                        <a:rPr lang="zh-TW" sz="1800" kern="100" dirty="0">
                          <a:effectLst/>
                          <a:latin typeface="微軟正黑體"/>
                          <a:ea typeface="新細明體"/>
                          <a:cs typeface="Times New Roman"/>
                        </a:rPr>
                        <a:t>綜</a:t>
                      </a:r>
                      <a:r>
                        <a:rPr lang="en-US" sz="1800" kern="100" dirty="0">
                          <a:effectLst/>
                          <a:latin typeface="微軟正黑體"/>
                          <a:ea typeface="新細明體"/>
                          <a:cs typeface="Times New Roman"/>
                        </a:rPr>
                        <a:t>]</a:t>
                      </a:r>
                      <a:r>
                        <a:rPr lang="en-US" sz="1800" kern="100" dirty="0">
                          <a:effectLst/>
                          <a:latin typeface="Calibri"/>
                          <a:ea typeface="新細明體"/>
                          <a:cs typeface="Times New Roman"/>
                        </a:rPr>
                        <a:t> </a:t>
                      </a:r>
                      <a:r>
                        <a:rPr lang="en-US" sz="1800" kern="100" dirty="0">
                          <a:solidFill>
                            <a:srgbClr val="000000"/>
                          </a:solidFill>
                          <a:effectLst/>
                          <a:latin typeface="Calibri"/>
                          <a:ea typeface="新細明體"/>
                          <a:cs typeface="Times New Roman"/>
                        </a:rPr>
                        <a:t>1-3-3 </a:t>
                      </a:r>
                      <a:r>
                        <a:rPr lang="zh-TW" sz="1800" kern="100" dirty="0">
                          <a:solidFill>
                            <a:srgbClr val="000000"/>
                          </a:solidFill>
                          <a:effectLst/>
                          <a:latin typeface="Calibri"/>
                          <a:ea typeface="新細明體"/>
                          <a:cs typeface="Times New Roman"/>
                        </a:rPr>
                        <a:t>探究自我學習的方法，並發展自己</a:t>
                      </a:r>
                      <a:r>
                        <a:rPr lang="zh-TW" sz="1800" kern="100" dirty="0" smtClean="0">
                          <a:solidFill>
                            <a:srgbClr val="000000"/>
                          </a:solidFill>
                          <a:effectLst/>
                          <a:latin typeface="Calibri"/>
                          <a:ea typeface="新細明體"/>
                          <a:cs typeface="Times New Roman"/>
                        </a:rPr>
                        <a:t>的</a:t>
                      </a:r>
                      <a:endParaRPr lang="en-US" altLang="zh-TW" sz="1800" kern="100" dirty="0" smtClean="0">
                        <a:solidFill>
                          <a:srgbClr val="000000"/>
                        </a:solidFill>
                        <a:effectLst/>
                        <a:latin typeface="Calibri"/>
                        <a:ea typeface="新細明體"/>
                        <a:cs typeface="Times New Roman"/>
                      </a:endParaRPr>
                    </a:p>
                    <a:p>
                      <a:pPr>
                        <a:lnSpc>
                          <a:spcPct val="150000"/>
                        </a:lnSpc>
                        <a:spcAft>
                          <a:spcPts val="0"/>
                        </a:spcAft>
                      </a:pPr>
                      <a:r>
                        <a:rPr lang="en-US" altLang="zh-TW" sz="1800" kern="100" dirty="0" smtClean="0">
                          <a:solidFill>
                            <a:srgbClr val="000000"/>
                          </a:solidFill>
                          <a:effectLst/>
                          <a:latin typeface="Calibri"/>
                          <a:ea typeface="新細明體"/>
                          <a:cs typeface="Times New Roman"/>
                        </a:rPr>
                        <a:t>        </a:t>
                      </a:r>
                      <a:r>
                        <a:rPr lang="zh-TW" sz="1800" kern="100" dirty="0" smtClean="0">
                          <a:solidFill>
                            <a:srgbClr val="000000"/>
                          </a:solidFill>
                          <a:effectLst/>
                          <a:latin typeface="Calibri"/>
                          <a:ea typeface="新細明體"/>
                          <a:cs typeface="Times New Roman"/>
                        </a:rPr>
                        <a:t>興趣</a:t>
                      </a:r>
                      <a:r>
                        <a:rPr lang="zh-TW" sz="1800" kern="100" dirty="0">
                          <a:solidFill>
                            <a:srgbClr val="000000"/>
                          </a:solidFill>
                          <a:effectLst/>
                          <a:latin typeface="Calibri"/>
                          <a:ea typeface="新細明體"/>
                          <a:cs typeface="Times New Roman"/>
                        </a:rPr>
                        <a:t>與專長。</a:t>
                      </a:r>
                      <a:endParaRPr lang="zh-TW" sz="1800" kern="100" dirty="0">
                        <a:effectLst/>
                        <a:latin typeface="Calibri"/>
                        <a:ea typeface="新細明體"/>
                        <a:cs typeface="Times New Roman"/>
                      </a:endParaRPr>
                    </a:p>
                    <a:p>
                      <a:pPr>
                        <a:lnSpc>
                          <a:spcPct val="150000"/>
                        </a:lnSpc>
                        <a:spcAft>
                          <a:spcPts val="0"/>
                        </a:spcAft>
                      </a:pPr>
                      <a:r>
                        <a:rPr lang="en-US" sz="1800" kern="100" dirty="0">
                          <a:effectLst/>
                          <a:latin typeface="微軟正黑體"/>
                          <a:ea typeface="新細明體"/>
                          <a:cs typeface="Times New Roman"/>
                        </a:rPr>
                        <a:t>[</a:t>
                      </a:r>
                      <a:r>
                        <a:rPr lang="zh-TW" sz="1800" kern="100" dirty="0">
                          <a:effectLst/>
                          <a:latin typeface="微軟正黑體"/>
                          <a:ea typeface="新細明體"/>
                          <a:cs typeface="Times New Roman"/>
                        </a:rPr>
                        <a:t>語</a:t>
                      </a:r>
                      <a:r>
                        <a:rPr lang="en-US" sz="1800" kern="100" dirty="0">
                          <a:effectLst/>
                          <a:latin typeface="微軟正黑體"/>
                          <a:ea typeface="新細明體"/>
                          <a:cs typeface="Times New Roman"/>
                        </a:rPr>
                        <a:t>] 6-3-4-4</a:t>
                      </a:r>
                      <a:r>
                        <a:rPr lang="zh-TW" sz="1800" kern="100" dirty="0">
                          <a:effectLst/>
                          <a:latin typeface="微軟正黑體"/>
                          <a:ea typeface="新細明體"/>
                          <a:cs typeface="Times New Roman"/>
                        </a:rPr>
                        <a:t>能配合閱讀教學，練習撰寫心得</a:t>
                      </a:r>
                      <a:r>
                        <a:rPr lang="zh-TW" sz="1800" kern="100" dirty="0" smtClean="0">
                          <a:effectLst/>
                          <a:latin typeface="微軟正黑體"/>
                          <a:ea typeface="新細明體"/>
                          <a:cs typeface="Times New Roman"/>
                        </a:rPr>
                        <a:t>、</a:t>
                      </a:r>
                      <a:endParaRPr lang="en-US" altLang="zh-TW" sz="1800" kern="100" dirty="0" smtClean="0">
                        <a:effectLst/>
                        <a:latin typeface="微軟正黑體"/>
                        <a:ea typeface="新細明體"/>
                        <a:cs typeface="Times New Roman"/>
                      </a:endParaRPr>
                    </a:p>
                    <a:p>
                      <a:pPr>
                        <a:lnSpc>
                          <a:spcPct val="150000"/>
                        </a:lnSpc>
                        <a:spcAft>
                          <a:spcPts val="0"/>
                        </a:spcAft>
                      </a:pPr>
                      <a:r>
                        <a:rPr lang="en-US" altLang="zh-TW" sz="1800" kern="100" dirty="0" smtClean="0">
                          <a:effectLst/>
                          <a:latin typeface="微軟正黑體"/>
                          <a:ea typeface="新細明體"/>
                          <a:cs typeface="Times New Roman"/>
                        </a:rPr>
                        <a:t>        </a:t>
                      </a:r>
                      <a:r>
                        <a:rPr lang="zh-TW" sz="1800" kern="100" dirty="0" smtClean="0">
                          <a:effectLst/>
                          <a:latin typeface="微軟正黑體"/>
                          <a:ea typeface="新細明體"/>
                          <a:cs typeface="Times New Roman"/>
                        </a:rPr>
                        <a:t>摘要</a:t>
                      </a:r>
                      <a:r>
                        <a:rPr lang="zh-TW" sz="1800" kern="100" dirty="0">
                          <a:effectLst/>
                          <a:latin typeface="微軟正黑體"/>
                          <a:ea typeface="新細明體"/>
                          <a:cs typeface="Times New Roman"/>
                        </a:rPr>
                        <a:t>等。</a:t>
                      </a:r>
                      <a:endParaRPr lang="zh-TW" sz="1800" kern="100" dirty="0">
                        <a:effectLst/>
                        <a:latin typeface="Calibri"/>
                        <a:ea typeface="新細明體"/>
                        <a:cs typeface="Times New Roman"/>
                      </a:endParaRPr>
                    </a:p>
                    <a:p>
                      <a:pPr>
                        <a:lnSpc>
                          <a:spcPct val="150000"/>
                        </a:lnSpc>
                        <a:spcAft>
                          <a:spcPts val="0"/>
                        </a:spcAft>
                      </a:pPr>
                      <a:r>
                        <a:rPr lang="en-US" sz="1800" kern="100" dirty="0">
                          <a:effectLst/>
                          <a:latin typeface="微軟正黑體"/>
                          <a:ea typeface="新細明體"/>
                          <a:cs typeface="Times New Roman"/>
                        </a:rPr>
                        <a:t>[</a:t>
                      </a:r>
                      <a:r>
                        <a:rPr lang="zh-TW" sz="1800" kern="100" dirty="0">
                          <a:effectLst/>
                          <a:latin typeface="微軟正黑體"/>
                          <a:ea typeface="新細明體"/>
                          <a:cs typeface="Times New Roman"/>
                        </a:rPr>
                        <a:t>語</a:t>
                      </a:r>
                      <a:r>
                        <a:rPr lang="en-US" sz="1800" kern="100" dirty="0">
                          <a:effectLst/>
                          <a:latin typeface="微軟正黑體"/>
                          <a:ea typeface="新細明體"/>
                          <a:cs typeface="Times New Roman"/>
                        </a:rPr>
                        <a:t>] 5-3-8-3</a:t>
                      </a:r>
                      <a:r>
                        <a:rPr lang="zh-TW" sz="1800" kern="100" dirty="0">
                          <a:effectLst/>
                          <a:latin typeface="微軟正黑體"/>
                          <a:ea typeface="新細明體"/>
                          <a:cs typeface="Times New Roman"/>
                        </a:rPr>
                        <a:t>能主動記下個人感想及心得，並</a:t>
                      </a:r>
                      <a:r>
                        <a:rPr lang="zh-TW" sz="1800" kern="100" dirty="0" smtClean="0">
                          <a:effectLst/>
                          <a:latin typeface="微軟正黑體"/>
                          <a:ea typeface="新細明體"/>
                          <a:cs typeface="Times New Roman"/>
                        </a:rPr>
                        <a:t>對</a:t>
                      </a:r>
                      <a:r>
                        <a:rPr lang="en-US" altLang="zh-TW" sz="1800" kern="100" dirty="0" smtClean="0">
                          <a:effectLst/>
                          <a:latin typeface="微軟正黑體"/>
                          <a:ea typeface="新細明體"/>
                          <a:cs typeface="Times New Roman"/>
                        </a:rPr>
                        <a:t> </a:t>
                      </a:r>
                    </a:p>
                    <a:p>
                      <a:pPr>
                        <a:lnSpc>
                          <a:spcPct val="150000"/>
                        </a:lnSpc>
                        <a:spcAft>
                          <a:spcPts val="0"/>
                        </a:spcAft>
                      </a:pPr>
                      <a:r>
                        <a:rPr lang="en-US" altLang="zh-TW" sz="1800" kern="100" dirty="0" smtClean="0">
                          <a:effectLst/>
                          <a:latin typeface="微軟正黑體"/>
                          <a:ea typeface="新細明體"/>
                          <a:cs typeface="Times New Roman"/>
                        </a:rPr>
                        <a:t>       </a:t>
                      </a:r>
                      <a:r>
                        <a:rPr lang="zh-TW" sz="1800" kern="100" dirty="0" smtClean="0">
                          <a:effectLst/>
                          <a:latin typeface="微軟正黑體"/>
                          <a:ea typeface="新細明體"/>
                          <a:cs typeface="Times New Roman"/>
                        </a:rPr>
                        <a:t>作品</a:t>
                      </a:r>
                      <a:r>
                        <a:rPr lang="zh-TW" sz="1800" kern="100" dirty="0">
                          <a:effectLst/>
                          <a:latin typeface="微軟正黑體"/>
                          <a:ea typeface="新細明體"/>
                          <a:cs typeface="Times New Roman"/>
                        </a:rPr>
                        <a:t>內容摘要整理。</a:t>
                      </a:r>
                      <a:endParaRPr lang="zh-TW" sz="1800" kern="100" dirty="0">
                        <a:effectLst/>
                        <a:latin typeface="Calibri"/>
                        <a:ea typeface="新細明體"/>
                        <a:cs typeface="Times New Roman"/>
                      </a:endParaRPr>
                    </a:p>
                    <a:p>
                      <a:pPr>
                        <a:lnSpc>
                          <a:spcPct val="150000"/>
                        </a:lnSpc>
                        <a:spcAft>
                          <a:spcPts val="0"/>
                        </a:spcAft>
                      </a:pPr>
                      <a:r>
                        <a:rPr lang="en-US" sz="1800" kern="100" dirty="0">
                          <a:effectLst/>
                          <a:latin typeface="微軟正黑體"/>
                          <a:ea typeface="新細明體"/>
                          <a:cs typeface="Times New Roman"/>
                        </a:rPr>
                        <a:t>[</a:t>
                      </a:r>
                      <a:r>
                        <a:rPr lang="zh-TW" sz="1800" kern="100" dirty="0">
                          <a:effectLst/>
                          <a:latin typeface="微軟正黑體"/>
                          <a:ea typeface="新細明體"/>
                          <a:cs typeface="Times New Roman"/>
                        </a:rPr>
                        <a:t>語</a:t>
                      </a:r>
                      <a:r>
                        <a:rPr lang="en-US" sz="1800" kern="100" dirty="0">
                          <a:effectLst/>
                          <a:latin typeface="微軟正黑體"/>
                          <a:ea typeface="新細明體"/>
                          <a:cs typeface="Times New Roman"/>
                        </a:rPr>
                        <a:t>]</a:t>
                      </a:r>
                      <a:r>
                        <a:rPr lang="en-US" sz="1800" kern="100" dirty="0">
                          <a:effectLst/>
                          <a:latin typeface="Calibri"/>
                          <a:ea typeface="新細明體"/>
                          <a:cs typeface="Times New Roman"/>
                        </a:rPr>
                        <a:t> </a:t>
                      </a:r>
                      <a:r>
                        <a:rPr lang="en-US" sz="1800" kern="100" dirty="0">
                          <a:effectLst/>
                          <a:latin typeface="微軟正黑體"/>
                          <a:ea typeface="新細明體"/>
                          <a:cs typeface="Times New Roman"/>
                        </a:rPr>
                        <a:t>5-3-6-3 </a:t>
                      </a:r>
                      <a:r>
                        <a:rPr lang="zh-TW" sz="1800" kern="100" dirty="0">
                          <a:effectLst/>
                          <a:latin typeface="微軟正黑體"/>
                          <a:ea typeface="新細明體"/>
                          <a:cs typeface="Times New Roman"/>
                        </a:rPr>
                        <a:t>學習資料剪輯、摘要和整理的能力</a:t>
                      </a:r>
                      <a:r>
                        <a:rPr lang="zh-TW" sz="1800" kern="100" dirty="0" smtClean="0">
                          <a:effectLst/>
                          <a:latin typeface="微軟正黑體"/>
                          <a:ea typeface="新細明體"/>
                          <a:cs typeface="Times New Roman"/>
                        </a:rPr>
                        <a:t>。</a:t>
                      </a:r>
                      <a:endParaRPr lang="zh-TW" sz="1800" kern="100" dirty="0">
                        <a:effectLst/>
                        <a:latin typeface="Calibri"/>
                        <a:ea typeface="新細明體"/>
                        <a:cs typeface="Times New Roman"/>
                      </a:endParaRPr>
                    </a:p>
                  </a:txBody>
                  <a:tcPr marL="68580" marR="68580" marT="0" marB="0"/>
                </a:tc>
              </a:tr>
            </a:tbl>
          </a:graphicData>
        </a:graphic>
      </p:graphicFrame>
      <p:sp>
        <p:nvSpPr>
          <p:cNvPr id="8" name="矩形 7"/>
          <p:cNvSpPr/>
          <p:nvPr/>
        </p:nvSpPr>
        <p:spPr>
          <a:xfrm>
            <a:off x="1201957" y="620688"/>
            <a:ext cx="921771" cy="369332"/>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TW" altLang="en-US"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軟正黑體" panose="020B0604030504040204" pitchFamily="34" charset="-120"/>
                <a:ea typeface="微軟正黑體" panose="020B0604030504040204" pitchFamily="34" charset="-120"/>
              </a:rPr>
              <a:t>五年級</a:t>
            </a:r>
            <a:endParaRPr lang="zh-TW" altLang="en-US"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軟正黑體" panose="020B0604030504040204" pitchFamily="34" charset="-120"/>
              <a:ea typeface="微軟正黑體" panose="020B0604030504040204" pitchFamily="34" charset="-120"/>
            </a:endParaRPr>
          </a:p>
        </p:txBody>
      </p:sp>
      <p:grpSp>
        <p:nvGrpSpPr>
          <p:cNvPr id="10" name="群組 9"/>
          <p:cNvGrpSpPr/>
          <p:nvPr/>
        </p:nvGrpSpPr>
        <p:grpSpPr>
          <a:xfrm>
            <a:off x="-121521" y="3429000"/>
            <a:ext cx="4490491" cy="506050"/>
            <a:chOff x="3923928" y="534227"/>
            <a:chExt cx="1943968" cy="713674"/>
          </a:xfrm>
        </p:grpSpPr>
        <p:sp>
          <p:nvSpPr>
            <p:cNvPr id="11" name="圓角矩形 10"/>
            <p:cNvSpPr/>
            <p:nvPr/>
          </p:nvSpPr>
          <p:spPr>
            <a:xfrm>
              <a:off x="3923928" y="534227"/>
              <a:ext cx="1943968" cy="713674"/>
            </a:xfrm>
            <a:prstGeom prst="round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zh-TW" altLang="en-US">
                <a:solidFill>
                  <a:prstClr val="white"/>
                </a:solidFill>
              </a:endParaRPr>
            </a:p>
          </p:txBody>
        </p:sp>
        <p:sp>
          <p:nvSpPr>
            <p:cNvPr id="12" name="標題 1"/>
            <p:cNvSpPr txBox="1">
              <a:spLocks/>
            </p:cNvSpPr>
            <p:nvPr/>
          </p:nvSpPr>
          <p:spPr bwMode="auto">
            <a:xfrm>
              <a:off x="3923928" y="611500"/>
              <a:ext cx="1943968" cy="636401"/>
            </a:xfrm>
            <a:prstGeom prst="roundRect">
              <a:avLst/>
            </a:prstGeom>
            <a:noFill/>
            <a:ln w="9525">
              <a:noFill/>
              <a:miter lim="800000"/>
              <a:headEnd/>
              <a:tailEnd/>
            </a:ln>
            <a:effectLst>
              <a:outerShdw blurRad="50800" dist="38100" dir="2700000" algn="tl" rotWithShape="0">
                <a:prstClr val="black">
                  <a:alpha val="40000"/>
                </a:prstClr>
              </a:outerShdw>
            </a:effectLst>
          </p:spPr>
          <p:txBody>
            <a:bodyPr anchor="ctr"/>
            <a:lstStyle/>
            <a:p>
              <a:pPr algn="ctr">
                <a:defRPr/>
              </a:pPr>
              <a:r>
                <a:rPr lang="zh-TW" altLang="en-US" sz="2800" b="1" dirty="0">
                  <a:solidFill>
                    <a:prstClr val="white"/>
                  </a:solidFill>
                  <a:latin typeface="微軟正黑體" pitchFamily="34" charset="-120"/>
                  <a:ea typeface="微軟正黑體" pitchFamily="34" charset="-120"/>
                </a:rPr>
                <a:t>教學</a:t>
              </a:r>
              <a:r>
                <a:rPr lang="zh-TW" altLang="en-US" sz="2800" b="1" dirty="0" smtClean="0">
                  <a:solidFill>
                    <a:prstClr val="white"/>
                  </a:solidFill>
                  <a:latin typeface="微軟正黑體" pitchFamily="34" charset="-120"/>
                  <a:ea typeface="微軟正黑體" pitchFamily="34" charset="-120"/>
                </a:rPr>
                <a:t>規劃</a:t>
              </a:r>
              <a:endParaRPr lang="zh-TW" altLang="en-US" b="1" dirty="0">
                <a:solidFill>
                  <a:prstClr val="white"/>
                </a:solidFill>
                <a:effectLst>
                  <a:reflection blurRad="6350" stA="55000" endA="300" endPos="45500" dir="5400000" sy="-100000" algn="bl" rotWithShape="0"/>
                </a:effectLst>
                <a:latin typeface="微軟正黑體" pitchFamily="34" charset="-120"/>
                <a:ea typeface="微軟正黑體" pitchFamily="34" charset="-120"/>
              </a:endParaRPr>
            </a:p>
          </p:txBody>
        </p:sp>
      </p:grpSp>
      <p:sp>
        <p:nvSpPr>
          <p:cNvPr id="6" name="矩形 5"/>
          <p:cNvSpPr/>
          <p:nvPr/>
        </p:nvSpPr>
        <p:spPr>
          <a:xfrm>
            <a:off x="179512" y="4005064"/>
            <a:ext cx="8748464" cy="2948499"/>
          </a:xfrm>
          <a:prstGeom prst="rect">
            <a:avLst/>
          </a:prstGeom>
          <a:solidFill>
            <a:schemeClr val="bg1"/>
          </a:solidFill>
        </p:spPr>
        <p:txBody>
          <a:bodyPr wrap="square">
            <a:spAutoFit/>
          </a:bodyPr>
          <a:lstStyle/>
          <a:p>
            <a:pPr marL="342900" indent="-342900" eaLnBrk="0" fontAlgn="base" hangingPunct="0">
              <a:spcBef>
                <a:spcPct val="20000"/>
              </a:spcBef>
              <a:spcAft>
                <a:spcPct val="0"/>
              </a:spcAft>
              <a:buFont typeface="Arial" charset="0"/>
              <a:buChar char="•"/>
            </a:pPr>
            <a:r>
              <a:rPr lang="zh-TW" altLang="en-US" sz="3200" dirty="0" smtClean="0">
                <a:solidFill>
                  <a:prstClr val="black"/>
                </a:solidFill>
                <a:latin typeface="微軟正黑體" panose="020B0604030504040204" pitchFamily="34" charset="-120"/>
                <a:ea typeface="微軟正黑體" panose="020B0604030504040204" pitchFamily="34" charset="-120"/>
              </a:rPr>
              <a:t>共做：引導</a:t>
            </a:r>
            <a:r>
              <a:rPr lang="zh-TW" altLang="en-US" sz="3200" dirty="0">
                <a:solidFill>
                  <a:prstClr val="black"/>
                </a:solidFill>
                <a:latin typeface="微軟正黑體" panose="020B0604030504040204" pitchFamily="34" charset="-120"/>
                <a:ea typeface="微軟正黑體" panose="020B0604030504040204" pitchFamily="34" charset="-120"/>
              </a:rPr>
              <a:t>介紹書的方法</a:t>
            </a:r>
            <a:r>
              <a:rPr lang="en-US" altLang="zh-TW" sz="3200" dirty="0">
                <a:solidFill>
                  <a:prstClr val="black"/>
                </a:solidFill>
                <a:latin typeface="微軟正黑體" panose="020B0604030504040204" pitchFamily="34" charset="-120"/>
                <a:ea typeface="微軟正黑體" panose="020B0604030504040204" pitchFamily="34" charset="-120"/>
              </a:rPr>
              <a:t>/ </a:t>
            </a:r>
            <a:r>
              <a:rPr lang="zh-TW" altLang="en-US" sz="3200" dirty="0">
                <a:solidFill>
                  <a:prstClr val="black"/>
                </a:solidFill>
                <a:latin typeface="微軟正黑體" panose="020B0604030504040204" pitchFamily="34" charset="-120"/>
                <a:ea typeface="微軟正黑體" panose="020B0604030504040204" pitchFamily="34" charset="-120"/>
              </a:rPr>
              <a:t>閱讀序和</a:t>
            </a:r>
            <a:r>
              <a:rPr lang="zh-TW" altLang="en-US" sz="3200" dirty="0" smtClean="0">
                <a:solidFill>
                  <a:prstClr val="black"/>
                </a:solidFill>
                <a:latin typeface="微軟正黑體" panose="020B0604030504040204" pitchFamily="34" charset="-120"/>
                <a:ea typeface="微軟正黑體" panose="020B0604030504040204" pitchFamily="34" charset="-120"/>
              </a:rPr>
              <a:t>書評</a:t>
            </a:r>
            <a:r>
              <a:rPr lang="en-US" altLang="zh-TW" sz="3200" dirty="0" smtClean="0">
                <a:solidFill>
                  <a:prstClr val="black"/>
                </a:solidFill>
                <a:latin typeface="微軟正黑體" panose="020B0604030504040204" pitchFamily="34" charset="-120"/>
                <a:ea typeface="微軟正黑體" panose="020B0604030504040204" pitchFamily="34" charset="-120"/>
              </a:rPr>
              <a:t>/</a:t>
            </a:r>
            <a:r>
              <a:rPr lang="zh-TW" altLang="en-US" sz="3200" dirty="0" smtClean="0">
                <a:solidFill>
                  <a:prstClr val="black"/>
                </a:solidFill>
                <a:latin typeface="微軟正黑體" panose="020B0604030504040204" pitchFamily="34" charset="-120"/>
                <a:ea typeface="微軟正黑體" panose="020B0604030504040204" pitchFamily="34" charset="-120"/>
              </a:rPr>
              <a:t>摘要</a:t>
            </a:r>
            <a:endParaRPr lang="en-US" altLang="zh-TW" sz="3200" dirty="0">
              <a:solidFill>
                <a:prstClr val="black"/>
              </a:solidFill>
              <a:latin typeface="微軟正黑體" panose="020B0604030504040204" pitchFamily="34" charset="-120"/>
              <a:ea typeface="微軟正黑體" panose="020B0604030504040204" pitchFamily="34" charset="-120"/>
            </a:endParaRPr>
          </a:p>
          <a:p>
            <a:pPr marL="342900" lvl="0" indent="-342900" eaLnBrk="0" fontAlgn="base" hangingPunct="0">
              <a:spcBef>
                <a:spcPct val="20000"/>
              </a:spcBef>
              <a:spcAft>
                <a:spcPct val="0"/>
              </a:spcAft>
              <a:buFont typeface="Arial" charset="0"/>
              <a:buChar char="•"/>
            </a:pPr>
            <a:r>
              <a:rPr lang="zh-TW" altLang="en-US" sz="3200" dirty="0" smtClean="0">
                <a:solidFill>
                  <a:prstClr val="black"/>
                </a:solidFill>
                <a:latin typeface="微軟正黑體" panose="020B0604030504040204" pitchFamily="34" charset="-120"/>
                <a:ea typeface="微軟正黑體" panose="020B0604030504040204" pitchFamily="34" charset="-120"/>
              </a:rPr>
              <a:t>找書</a:t>
            </a:r>
            <a:r>
              <a:rPr lang="en-US" altLang="zh-TW" sz="3200" dirty="0" smtClean="0">
                <a:solidFill>
                  <a:prstClr val="black"/>
                </a:solidFill>
                <a:latin typeface="微軟正黑體" panose="020B0604030504040204" pitchFamily="34" charset="-120"/>
                <a:ea typeface="微軟正黑體" panose="020B0604030504040204" pitchFamily="34" charset="-120"/>
              </a:rPr>
              <a:t>/</a:t>
            </a:r>
            <a:r>
              <a:rPr lang="zh-TW" altLang="en-US" sz="3200" dirty="0" smtClean="0">
                <a:solidFill>
                  <a:prstClr val="black"/>
                </a:solidFill>
                <a:latin typeface="微軟正黑體" panose="020B0604030504040204" pitchFamily="34" charset="-120"/>
                <a:ea typeface="微軟正黑體" panose="020B0604030504040204" pitchFamily="34" charset="-120"/>
              </a:rPr>
              <a:t>實作</a:t>
            </a:r>
            <a:endParaRPr lang="en-US" altLang="zh-TW" sz="3200" dirty="0">
              <a:solidFill>
                <a:prstClr val="black"/>
              </a:solidFill>
              <a:latin typeface="微軟正黑體" panose="020B0604030504040204" pitchFamily="34" charset="-120"/>
              <a:ea typeface="微軟正黑體" panose="020B0604030504040204" pitchFamily="34" charset="-120"/>
            </a:endParaRPr>
          </a:p>
          <a:p>
            <a:pPr marL="342900" lvl="0" indent="-342900" eaLnBrk="0" fontAlgn="base" hangingPunct="0">
              <a:spcBef>
                <a:spcPct val="20000"/>
              </a:spcBef>
              <a:spcAft>
                <a:spcPct val="0"/>
              </a:spcAft>
              <a:buFont typeface="Arial" charset="0"/>
              <a:buChar char="•"/>
            </a:pPr>
            <a:r>
              <a:rPr lang="zh-TW" altLang="en-US" sz="3200" dirty="0" smtClean="0">
                <a:solidFill>
                  <a:prstClr val="black"/>
                </a:solidFill>
                <a:latin typeface="微軟正黑體" panose="020B0604030504040204" pitchFamily="34" charset="-120"/>
                <a:ea typeface="微軟正黑體" panose="020B0604030504040204" pitchFamily="34" charset="-120"/>
              </a:rPr>
              <a:t>帶</a:t>
            </a:r>
            <a:r>
              <a:rPr lang="zh-TW" altLang="en-US" sz="3200" dirty="0">
                <a:solidFill>
                  <a:prstClr val="black"/>
                </a:solidFill>
                <a:latin typeface="微軟正黑體" panose="020B0604030504040204" pitchFamily="34" charset="-120"/>
                <a:ea typeface="微軟正黑體" panose="020B0604030504040204" pitchFamily="34" charset="-120"/>
              </a:rPr>
              <a:t>著書</a:t>
            </a:r>
            <a:r>
              <a:rPr lang="zh-TW" altLang="en-US" sz="3200" dirty="0" smtClean="0">
                <a:solidFill>
                  <a:prstClr val="black"/>
                </a:solidFill>
                <a:latin typeface="微軟正黑體" panose="020B0604030504040204" pitchFamily="34" charset="-120"/>
                <a:ea typeface="微軟正黑體" panose="020B0604030504040204" pitchFamily="34" charset="-120"/>
              </a:rPr>
              <a:t>分享</a:t>
            </a:r>
            <a:endParaRPr lang="en-US" altLang="zh-TW" sz="3200" dirty="0" smtClean="0">
              <a:solidFill>
                <a:prstClr val="black"/>
              </a:solidFill>
              <a:latin typeface="微軟正黑體" panose="020B0604030504040204" pitchFamily="34" charset="-120"/>
              <a:ea typeface="微軟正黑體" panose="020B0604030504040204" pitchFamily="34" charset="-120"/>
            </a:endParaRPr>
          </a:p>
          <a:p>
            <a:pPr marL="342900" lvl="0" indent="-342900" eaLnBrk="0" fontAlgn="base" hangingPunct="0">
              <a:spcBef>
                <a:spcPct val="20000"/>
              </a:spcBef>
              <a:spcAft>
                <a:spcPct val="0"/>
              </a:spcAft>
              <a:buFont typeface="Arial" charset="0"/>
              <a:buChar char="•"/>
            </a:pPr>
            <a:r>
              <a:rPr lang="zh-TW" altLang="en-US" sz="3200" dirty="0">
                <a:solidFill>
                  <a:prstClr val="black"/>
                </a:solidFill>
                <a:latin typeface="微軟正黑體" panose="020B0604030504040204" pitchFamily="34" charset="-120"/>
                <a:ea typeface="微軟正黑體" panose="020B0604030504040204" pitchFamily="34" charset="-120"/>
              </a:rPr>
              <a:t>延伸</a:t>
            </a:r>
            <a:r>
              <a:rPr lang="zh-TW" altLang="en-US" sz="3200" dirty="0" smtClean="0">
                <a:solidFill>
                  <a:prstClr val="black"/>
                </a:solidFill>
                <a:latin typeface="微軟正黑體" panose="020B0604030504040204" pitchFamily="34" charset="-120"/>
                <a:ea typeface="微軟正黑體" panose="020B0604030504040204" pitchFamily="34" charset="-120"/>
              </a:rPr>
              <a:t>活動</a:t>
            </a:r>
            <a:endParaRPr lang="en-US" altLang="zh-TW" sz="3200" dirty="0" smtClean="0">
              <a:solidFill>
                <a:prstClr val="black"/>
              </a:solidFill>
              <a:latin typeface="微軟正黑體" panose="020B0604030504040204" pitchFamily="34" charset="-120"/>
              <a:ea typeface="微軟正黑體" panose="020B0604030504040204" pitchFamily="34" charset="-120"/>
            </a:endParaRPr>
          </a:p>
          <a:p>
            <a:pPr lvl="0" eaLnBrk="0" fontAlgn="base" hangingPunct="0">
              <a:spcBef>
                <a:spcPct val="20000"/>
              </a:spcBef>
              <a:spcAft>
                <a:spcPct val="0"/>
              </a:spcAft>
            </a:pPr>
            <a:endParaRPr lang="en-US" altLang="zh-TW" sz="3200" dirty="0">
              <a:solidFill>
                <a:prstClr val="black"/>
              </a:solidFill>
              <a:latin typeface="微軟正黑體" panose="020B0604030504040204" pitchFamily="34" charset="-120"/>
              <a:ea typeface="微軟正黑體" panose="020B0604030504040204" pitchFamily="34" charset="-120"/>
            </a:endParaRPr>
          </a:p>
        </p:txBody>
      </p:sp>
      <p:sp>
        <p:nvSpPr>
          <p:cNvPr id="13" name="圓角矩形 12"/>
          <p:cNvSpPr/>
          <p:nvPr/>
        </p:nvSpPr>
        <p:spPr>
          <a:xfrm>
            <a:off x="6012160" y="4605738"/>
            <a:ext cx="1453222" cy="644724"/>
          </a:xfrm>
          <a:prstGeom prst="round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6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作業</a:t>
            </a:r>
            <a:endParaRPr lang="zh-TW" altLang="en-US" sz="3600"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p:txBody>
      </p:sp>
      <p:sp>
        <p:nvSpPr>
          <p:cNvPr id="14" name="圓角矩形 13"/>
          <p:cNvSpPr/>
          <p:nvPr/>
        </p:nvSpPr>
        <p:spPr>
          <a:xfrm>
            <a:off x="2763322" y="4560516"/>
            <a:ext cx="3083634" cy="674728"/>
          </a:xfrm>
          <a:prstGeom prst="round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6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圖書室或家裡</a:t>
            </a:r>
            <a:endParaRPr lang="zh-TW" altLang="en-US" sz="3600"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p:txBody>
      </p:sp>
      <p:sp>
        <p:nvSpPr>
          <p:cNvPr id="15" name="圓角矩形 14"/>
          <p:cNvSpPr/>
          <p:nvPr/>
        </p:nvSpPr>
        <p:spPr>
          <a:xfrm>
            <a:off x="2987824" y="5350636"/>
            <a:ext cx="1584176" cy="551350"/>
          </a:xfrm>
          <a:prstGeom prst="roundRect">
            <a:avLst/>
          </a:prstGeom>
          <a:solidFill>
            <a:schemeClr val="accent4">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6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教室</a:t>
            </a:r>
            <a:endParaRPr lang="zh-TW" altLang="en-US" sz="3600"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p:txBody>
      </p:sp>
      <p:sp>
        <p:nvSpPr>
          <p:cNvPr id="16" name="圓角矩形 15"/>
          <p:cNvSpPr/>
          <p:nvPr/>
        </p:nvSpPr>
        <p:spPr>
          <a:xfrm>
            <a:off x="2763322" y="5949978"/>
            <a:ext cx="5265062" cy="576064"/>
          </a:xfrm>
          <a:prstGeom prst="roundRect">
            <a:avLst/>
          </a:prstGeom>
          <a:solidFill>
            <a:srgbClr val="00502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最吸引我的鎮館之寶票選活動</a:t>
            </a:r>
            <a:endParaRPr lang="zh-TW" altLang="en-US" sz="2800"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p:txBody>
      </p:sp>
      <p:pic>
        <p:nvPicPr>
          <p:cNvPr id="3" name="圖片 2">
            <a:hlinkClick r:id="rId2" action="ppaction://hlinkpres?slideindex=1&amp;slidetitle="/>
          </p:cNvPr>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987824" y="2276480"/>
            <a:ext cx="792088" cy="1012113"/>
          </a:xfrm>
          <a:prstGeom prst="rect">
            <a:avLst/>
          </a:prstGeom>
        </p:spPr>
      </p:pic>
    </p:spTree>
    <p:extLst>
      <p:ext uri="{BB962C8B-B14F-4D97-AF65-F5344CB8AC3E}">
        <p14:creationId xmlns:p14="http://schemas.microsoft.com/office/powerpoint/2010/main" val="3253674204"/>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dirty="0"/>
          </a:p>
        </p:txBody>
      </p:sp>
      <p:sp>
        <p:nvSpPr>
          <p:cNvPr id="3" name="內容版面配置區 2"/>
          <p:cNvSpPr>
            <a:spLocks noGrp="1"/>
          </p:cNvSpPr>
          <p:nvPr>
            <p:ph idx="1"/>
          </p:nvPr>
        </p:nvSpPr>
        <p:spPr/>
        <p:txBody>
          <a:bodyPr/>
          <a:lstStyle/>
          <a:p>
            <a:pPr marL="0" indent="0">
              <a:buNone/>
            </a:pPr>
            <a:r>
              <a:rPr lang="en-US" altLang="zh-TW" b="1" dirty="0" smtClean="0">
                <a:solidFill>
                  <a:srgbClr val="FF0000"/>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1.</a:t>
            </a:r>
            <a:r>
              <a:rPr lang="zh-TW" altLang="en-US" b="1" dirty="0" smtClean="0">
                <a:solidFill>
                  <a:srgbClr val="FF0000"/>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填寫資料</a:t>
            </a:r>
            <a:endParaRPr lang="en-US" altLang="zh-TW" b="1" dirty="0" smtClean="0">
              <a:solidFill>
                <a:srgbClr val="FF0000"/>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endParaRPr>
          </a:p>
          <a:p>
            <a:pPr marL="0" indent="0">
              <a:buNone/>
            </a:pPr>
            <a:r>
              <a:rPr lang="en-US" altLang="zh-TW" b="1" dirty="0" smtClean="0">
                <a:solidFill>
                  <a:srgbClr val="002060"/>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2.</a:t>
            </a:r>
            <a:r>
              <a:rPr lang="zh-TW" altLang="en-US" b="1" dirty="0">
                <a:solidFill>
                  <a:srgbClr val="002060"/>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閱讀</a:t>
            </a:r>
            <a:r>
              <a:rPr lang="zh-TW" altLang="en-US" b="1" dirty="0" smtClean="0">
                <a:solidFill>
                  <a:srgbClr val="002060"/>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目次</a:t>
            </a:r>
            <a:endParaRPr lang="zh-TW" altLang="en-US" b="1" dirty="0">
              <a:solidFill>
                <a:srgbClr val="002060"/>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endParaRPr>
          </a:p>
        </p:txBody>
      </p:sp>
      <p:pic>
        <p:nvPicPr>
          <p:cNvPr id="4" name="圖片 3" descr="高年級-成長日誌pdf-page-002"/>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2771800" y="51470"/>
            <a:ext cx="4833937" cy="6858000"/>
          </a:xfrm>
          <a:prstGeom prst="rect">
            <a:avLst/>
          </a:prstGeom>
          <a:noFill/>
          <a:ln>
            <a:noFill/>
          </a:ln>
        </p:spPr>
      </p:pic>
      <p:sp>
        <p:nvSpPr>
          <p:cNvPr id="5" name="橢圓 4"/>
          <p:cNvSpPr/>
          <p:nvPr/>
        </p:nvSpPr>
        <p:spPr>
          <a:xfrm>
            <a:off x="4211960" y="5085184"/>
            <a:ext cx="360040" cy="432048"/>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 name="圓角矩形 5"/>
          <p:cNvSpPr/>
          <p:nvPr/>
        </p:nvSpPr>
        <p:spPr>
          <a:xfrm>
            <a:off x="3059832" y="2204864"/>
            <a:ext cx="2016224" cy="648072"/>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3572870435"/>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ircle(in)">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pic>
        <p:nvPicPr>
          <p:cNvPr id="4" name="內容版面配置區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4811151" cy="6825891"/>
          </a:xfrm>
        </p:spPr>
      </p:pic>
      <p:pic>
        <p:nvPicPr>
          <p:cNvPr id="5" name="圖片 4"/>
          <p:cNvPicPr>
            <a:picLocks noChangeAspect="1"/>
          </p:cNvPicPr>
          <p:nvPr/>
        </p:nvPicPr>
        <p:blipFill rotWithShape="1">
          <a:blip r:embed="rId3">
            <a:extLst>
              <a:ext uri="{28A0092B-C50C-407E-A947-70E740481C1C}">
                <a14:useLocalDpi xmlns:a14="http://schemas.microsoft.com/office/drawing/2010/main" val="0"/>
              </a:ext>
            </a:extLst>
          </a:blip>
          <a:srcRect l="53833"/>
          <a:stretch/>
        </p:blipFill>
        <p:spPr>
          <a:xfrm>
            <a:off x="171005" y="0"/>
            <a:ext cx="4480995" cy="6861800"/>
          </a:xfrm>
          <a:prstGeom prst="rect">
            <a:avLst/>
          </a:prstGeom>
        </p:spPr>
      </p:pic>
      <p:pic>
        <p:nvPicPr>
          <p:cNvPr id="6" name="圖片 5"/>
          <p:cNvPicPr>
            <a:picLocks noChangeAspect="1"/>
          </p:cNvPicPr>
          <p:nvPr/>
        </p:nvPicPr>
        <p:blipFill rotWithShape="1">
          <a:blip r:embed="rId4">
            <a:extLst>
              <a:ext uri="{28A0092B-C50C-407E-A947-70E740481C1C}">
                <a14:useLocalDpi xmlns:a14="http://schemas.microsoft.com/office/drawing/2010/main" val="0"/>
              </a:ext>
            </a:extLst>
          </a:blip>
          <a:srcRect l="6834" r="46833"/>
          <a:stretch/>
        </p:blipFill>
        <p:spPr>
          <a:xfrm>
            <a:off x="4656936" y="-25362"/>
            <a:ext cx="4494624" cy="6858000"/>
          </a:xfrm>
          <a:prstGeom prst="rect">
            <a:avLst/>
          </a:prstGeom>
        </p:spPr>
      </p:pic>
      <p:sp>
        <p:nvSpPr>
          <p:cNvPr id="7" name="橢圓 6"/>
          <p:cNvSpPr/>
          <p:nvPr/>
        </p:nvSpPr>
        <p:spPr>
          <a:xfrm>
            <a:off x="5292080" y="332656"/>
            <a:ext cx="2160240" cy="72008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 name="橢圓 7"/>
          <p:cNvSpPr/>
          <p:nvPr/>
        </p:nvSpPr>
        <p:spPr>
          <a:xfrm rot="5400000">
            <a:off x="2725916" y="2591028"/>
            <a:ext cx="2684056" cy="864096"/>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 name="橢圓形圖說文字 2"/>
          <p:cNvSpPr/>
          <p:nvPr/>
        </p:nvSpPr>
        <p:spPr>
          <a:xfrm>
            <a:off x="4067944" y="908721"/>
            <a:ext cx="792088" cy="746658"/>
          </a:xfrm>
          <a:prstGeom prst="wedgeEllipseCallout">
            <a:avLst>
              <a:gd name="adj1" fmla="val -42727"/>
              <a:gd name="adj2" fmla="val 90649"/>
            </a:avLst>
          </a:prstGeom>
        </p:spPr>
        <p:style>
          <a:lnRef idx="2">
            <a:schemeClr val="dk1"/>
          </a:lnRef>
          <a:fillRef idx="1">
            <a:schemeClr val="lt1"/>
          </a:fillRef>
          <a:effectRef idx="0">
            <a:schemeClr val="dk1"/>
          </a:effectRef>
          <a:fontRef idx="minor">
            <a:schemeClr val="dk1"/>
          </a:fontRef>
        </p:style>
        <p:txBody>
          <a:bodyPr rtlCol="0" anchor="ctr"/>
          <a:lstStyle/>
          <a:p>
            <a:pPr algn="ctr"/>
            <a:r>
              <a:rPr lang="zh-TW" altLang="en-US" dirty="0" smtClean="0"/>
              <a:t>筆記</a:t>
            </a:r>
            <a:endParaRPr lang="zh-TW" altLang="en-US" dirty="0"/>
          </a:p>
        </p:txBody>
      </p:sp>
      <p:sp>
        <p:nvSpPr>
          <p:cNvPr id="9" name="橢圓形圖說文字 8"/>
          <p:cNvSpPr/>
          <p:nvPr/>
        </p:nvSpPr>
        <p:spPr>
          <a:xfrm>
            <a:off x="7668344" y="162063"/>
            <a:ext cx="792088" cy="746658"/>
          </a:xfrm>
          <a:prstGeom prst="wedgeEllipseCallout">
            <a:avLst>
              <a:gd name="adj1" fmla="val -68602"/>
              <a:gd name="adj2" fmla="val 25193"/>
            </a:avLst>
          </a:prstGeom>
        </p:spPr>
        <p:style>
          <a:lnRef idx="2">
            <a:schemeClr val="dk1"/>
          </a:lnRef>
          <a:fillRef idx="1">
            <a:schemeClr val="lt1"/>
          </a:fillRef>
          <a:effectRef idx="0">
            <a:schemeClr val="dk1"/>
          </a:effectRef>
          <a:fontRef idx="minor">
            <a:schemeClr val="dk1"/>
          </a:fontRef>
        </p:style>
        <p:txBody>
          <a:bodyPr rtlCol="0" anchor="ctr"/>
          <a:lstStyle/>
          <a:p>
            <a:pPr algn="ctr"/>
            <a:r>
              <a:rPr lang="zh-TW" altLang="en-US" dirty="0" smtClean="0"/>
              <a:t>筆記</a:t>
            </a:r>
            <a:endParaRPr lang="zh-TW" altLang="en-US" dirty="0"/>
          </a:p>
        </p:txBody>
      </p:sp>
    </p:spTree>
    <p:extLst>
      <p:ext uri="{BB962C8B-B14F-4D97-AF65-F5344CB8AC3E}">
        <p14:creationId xmlns:p14="http://schemas.microsoft.com/office/powerpoint/2010/main" val="120564444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graphicFrame>
        <p:nvGraphicFramePr>
          <p:cNvPr id="4" name="內容版面配置區 3"/>
          <p:cNvGraphicFramePr>
            <a:graphicFrameLocks noGrp="1"/>
          </p:cNvGraphicFramePr>
          <p:nvPr>
            <p:ph idx="1"/>
            <p:extLst>
              <p:ext uri="{D42A27DB-BD31-4B8C-83A1-F6EECF244321}">
                <p14:modId xmlns:p14="http://schemas.microsoft.com/office/powerpoint/2010/main" val="2470335398"/>
              </p:ext>
            </p:extLst>
          </p:nvPr>
        </p:nvGraphicFramePr>
        <p:xfrm>
          <a:off x="107504" y="188640"/>
          <a:ext cx="9073008" cy="5112568"/>
        </p:xfrm>
        <a:graphic>
          <a:graphicData uri="http://schemas.openxmlformats.org/drawingml/2006/table">
            <a:tbl>
              <a:tblPr firstRow="1" firstCol="1" bandRow="1">
                <a:tableStyleId>{5C22544A-7EE6-4342-B048-85BDC9FD1C3A}</a:tableStyleId>
              </a:tblPr>
              <a:tblGrid>
                <a:gridCol w="2132865"/>
                <a:gridCol w="2132865"/>
                <a:gridCol w="4807278"/>
              </a:tblGrid>
              <a:tr h="495897">
                <a:tc>
                  <a:txBody>
                    <a:bodyPr/>
                    <a:lstStyle/>
                    <a:p>
                      <a:pPr algn="ctr">
                        <a:spcAft>
                          <a:spcPts val="0"/>
                        </a:spcAft>
                      </a:pPr>
                      <a:r>
                        <a:rPr lang="zh-TW" sz="1400" kern="100" dirty="0">
                          <a:effectLst/>
                        </a:rPr>
                        <a:t>主題</a:t>
                      </a:r>
                      <a:endParaRPr lang="zh-TW" sz="1200" kern="100" dirty="0">
                        <a:effectLst/>
                        <a:latin typeface="Calibri"/>
                        <a:ea typeface="新細明體"/>
                        <a:cs typeface="Times New Roman"/>
                      </a:endParaRPr>
                    </a:p>
                  </a:txBody>
                  <a:tcPr marL="68580" marR="68580" marT="0" marB="0"/>
                </a:tc>
                <a:tc>
                  <a:txBody>
                    <a:bodyPr/>
                    <a:lstStyle/>
                    <a:p>
                      <a:pPr algn="ctr">
                        <a:spcAft>
                          <a:spcPts val="0"/>
                        </a:spcAft>
                      </a:pPr>
                      <a:r>
                        <a:rPr lang="zh-TW" sz="1400" kern="100" dirty="0">
                          <a:effectLst/>
                        </a:rPr>
                        <a:t>綱要主題</a:t>
                      </a:r>
                      <a:endParaRPr lang="zh-TW" sz="1200" kern="100" dirty="0">
                        <a:effectLst/>
                        <a:latin typeface="Calibri"/>
                        <a:ea typeface="新細明體"/>
                        <a:cs typeface="Times New Roman"/>
                      </a:endParaRPr>
                    </a:p>
                  </a:txBody>
                  <a:tcPr marL="68580" marR="68580" marT="0" marB="0" anchor="ctr"/>
                </a:tc>
                <a:tc>
                  <a:txBody>
                    <a:bodyPr/>
                    <a:lstStyle/>
                    <a:p>
                      <a:pPr algn="ctr">
                        <a:spcAft>
                          <a:spcPts val="0"/>
                        </a:spcAft>
                      </a:pPr>
                      <a:r>
                        <a:rPr lang="zh-TW" sz="1400" kern="100">
                          <a:effectLst/>
                        </a:rPr>
                        <a:t>對應能力指標</a:t>
                      </a:r>
                      <a:endParaRPr lang="zh-TW" sz="1200" kern="100">
                        <a:effectLst/>
                        <a:latin typeface="Calibri"/>
                        <a:ea typeface="新細明體"/>
                        <a:cs typeface="Times New Roman"/>
                      </a:endParaRPr>
                    </a:p>
                  </a:txBody>
                  <a:tcPr marL="68580" marR="68580" marT="0" marB="0" anchor="ctr"/>
                </a:tc>
              </a:tr>
              <a:tr h="4616671">
                <a:tc>
                  <a:txBody>
                    <a:bodyPr/>
                    <a:lstStyle/>
                    <a:p>
                      <a:pPr algn="just">
                        <a:lnSpc>
                          <a:spcPct val="150000"/>
                        </a:lnSpc>
                        <a:spcAft>
                          <a:spcPts val="0"/>
                        </a:spcAft>
                      </a:pPr>
                      <a:r>
                        <a:rPr lang="zh-TW" sz="1800" kern="100" dirty="0">
                          <a:effectLst/>
                          <a:latin typeface="Calibri"/>
                          <a:ea typeface="新細明體"/>
                          <a:cs typeface="Times New Roman"/>
                        </a:rPr>
                        <a:t>任務</a:t>
                      </a:r>
                      <a:r>
                        <a:rPr lang="en-US" sz="1800" kern="100" dirty="0">
                          <a:effectLst/>
                          <a:latin typeface="Calibri"/>
                          <a:ea typeface="新細明體"/>
                          <a:cs typeface="Times New Roman"/>
                        </a:rPr>
                        <a:t>5</a:t>
                      </a:r>
                      <a:r>
                        <a:rPr lang="zh-TW" sz="1800" kern="100" dirty="0">
                          <a:effectLst/>
                          <a:latin typeface="Calibri"/>
                          <a:ea typeface="新細明體"/>
                          <a:cs typeface="Times New Roman"/>
                        </a:rPr>
                        <a:t>：</a:t>
                      </a:r>
                    </a:p>
                    <a:p>
                      <a:pPr indent="152400" algn="just">
                        <a:lnSpc>
                          <a:spcPct val="150000"/>
                        </a:lnSpc>
                        <a:spcAft>
                          <a:spcPts val="0"/>
                        </a:spcAft>
                      </a:pPr>
                      <a:r>
                        <a:rPr lang="zh-TW" sz="1800" kern="100" dirty="0">
                          <a:solidFill>
                            <a:srgbClr val="000000"/>
                          </a:solidFill>
                          <a:effectLst/>
                          <a:latin typeface="Calibri"/>
                          <a:ea typeface="新細明體"/>
                          <a:cs typeface="Times New Roman"/>
                        </a:rPr>
                        <a:t>古典小說的魔力</a:t>
                      </a:r>
                      <a:endParaRPr lang="zh-TW" sz="1800" kern="100" dirty="0">
                        <a:effectLst/>
                        <a:latin typeface="Calibri"/>
                        <a:ea typeface="新細明體"/>
                        <a:cs typeface="Times New Roman"/>
                      </a:endParaRPr>
                    </a:p>
                    <a:p>
                      <a:pPr algn="just">
                        <a:lnSpc>
                          <a:spcPct val="150000"/>
                        </a:lnSpc>
                        <a:spcAft>
                          <a:spcPts val="0"/>
                        </a:spcAft>
                      </a:pPr>
                      <a:r>
                        <a:rPr lang="zh-TW" sz="1800" kern="100" dirty="0">
                          <a:effectLst/>
                          <a:latin typeface="Calibri"/>
                          <a:ea typeface="新細明體"/>
                          <a:cs typeface="Times New Roman"/>
                        </a:rPr>
                        <a:t>任務</a:t>
                      </a:r>
                      <a:r>
                        <a:rPr lang="en-US" sz="1800" kern="100" dirty="0">
                          <a:effectLst/>
                          <a:latin typeface="Calibri"/>
                          <a:ea typeface="新細明體"/>
                          <a:cs typeface="Times New Roman"/>
                        </a:rPr>
                        <a:t>6</a:t>
                      </a:r>
                      <a:r>
                        <a:rPr lang="zh-TW" sz="1800" kern="100" dirty="0">
                          <a:effectLst/>
                          <a:latin typeface="Calibri"/>
                          <a:ea typeface="新細明體"/>
                          <a:cs typeface="Times New Roman"/>
                        </a:rPr>
                        <a:t>：</a:t>
                      </a:r>
                    </a:p>
                    <a:p>
                      <a:pPr indent="152400" algn="just">
                        <a:lnSpc>
                          <a:spcPct val="150000"/>
                        </a:lnSpc>
                        <a:spcAft>
                          <a:spcPts val="0"/>
                        </a:spcAft>
                      </a:pPr>
                      <a:r>
                        <a:rPr lang="zh-TW" sz="1800" kern="100" dirty="0">
                          <a:solidFill>
                            <a:srgbClr val="000000"/>
                          </a:solidFill>
                          <a:effectLst/>
                          <a:latin typeface="Calibri"/>
                          <a:ea typeface="新細明體"/>
                          <a:cs typeface="Times New Roman"/>
                        </a:rPr>
                        <a:t>導演開麥啦（</a:t>
                      </a:r>
                      <a:r>
                        <a:rPr lang="en-US" sz="1800" kern="100" dirty="0">
                          <a:solidFill>
                            <a:srgbClr val="000000"/>
                          </a:solidFill>
                          <a:effectLst/>
                          <a:latin typeface="Calibri"/>
                          <a:ea typeface="新細明體"/>
                          <a:cs typeface="Times New Roman"/>
                        </a:rPr>
                        <a:t>1</a:t>
                      </a:r>
                      <a:r>
                        <a:rPr lang="zh-TW" sz="1800" kern="100" dirty="0">
                          <a:solidFill>
                            <a:srgbClr val="000000"/>
                          </a:solidFill>
                          <a:effectLst/>
                          <a:latin typeface="Calibri"/>
                          <a:ea typeface="新細明體"/>
                          <a:cs typeface="Times New Roman"/>
                        </a:rPr>
                        <a:t>）</a:t>
                      </a:r>
                      <a:endParaRPr lang="zh-TW" sz="1800" kern="100" dirty="0">
                        <a:effectLst/>
                        <a:latin typeface="Calibri"/>
                        <a:ea typeface="新細明體"/>
                        <a:cs typeface="Times New Roman"/>
                      </a:endParaRPr>
                    </a:p>
                    <a:p>
                      <a:pPr algn="just">
                        <a:lnSpc>
                          <a:spcPct val="150000"/>
                        </a:lnSpc>
                        <a:spcAft>
                          <a:spcPts val="0"/>
                        </a:spcAft>
                      </a:pPr>
                      <a:r>
                        <a:rPr lang="zh-TW" sz="1800" kern="100" dirty="0">
                          <a:effectLst/>
                          <a:latin typeface="Calibri"/>
                          <a:ea typeface="新細明體"/>
                          <a:cs typeface="Times New Roman"/>
                        </a:rPr>
                        <a:t>任務</a:t>
                      </a:r>
                      <a:r>
                        <a:rPr lang="en-US" sz="1800" kern="100" dirty="0">
                          <a:effectLst/>
                          <a:latin typeface="Calibri"/>
                          <a:ea typeface="新細明體"/>
                          <a:cs typeface="Times New Roman"/>
                        </a:rPr>
                        <a:t>7</a:t>
                      </a:r>
                      <a:r>
                        <a:rPr lang="zh-TW" sz="1800" kern="100" dirty="0">
                          <a:effectLst/>
                          <a:latin typeface="Calibri"/>
                          <a:ea typeface="新細明體"/>
                          <a:cs typeface="Times New Roman"/>
                        </a:rPr>
                        <a:t>：</a:t>
                      </a:r>
                    </a:p>
                    <a:p>
                      <a:pPr indent="152400" algn="just">
                        <a:lnSpc>
                          <a:spcPct val="150000"/>
                        </a:lnSpc>
                        <a:spcAft>
                          <a:spcPts val="0"/>
                        </a:spcAft>
                      </a:pPr>
                      <a:r>
                        <a:rPr lang="zh-TW" sz="1800" kern="100" dirty="0">
                          <a:solidFill>
                            <a:srgbClr val="000000"/>
                          </a:solidFill>
                          <a:effectLst/>
                          <a:latin typeface="Calibri"/>
                          <a:ea typeface="新細明體"/>
                          <a:cs typeface="Times New Roman"/>
                        </a:rPr>
                        <a:t>導演開麥啦（</a:t>
                      </a:r>
                      <a:r>
                        <a:rPr lang="en-US" sz="1800" kern="100" dirty="0">
                          <a:solidFill>
                            <a:srgbClr val="000000"/>
                          </a:solidFill>
                          <a:effectLst/>
                          <a:latin typeface="Calibri"/>
                          <a:ea typeface="新細明體"/>
                          <a:cs typeface="Times New Roman"/>
                        </a:rPr>
                        <a:t>2</a:t>
                      </a:r>
                      <a:r>
                        <a:rPr lang="zh-TW" sz="1800" kern="100" dirty="0">
                          <a:solidFill>
                            <a:srgbClr val="000000"/>
                          </a:solidFill>
                          <a:effectLst/>
                          <a:latin typeface="Calibri"/>
                          <a:ea typeface="新細明體"/>
                          <a:cs typeface="Times New Roman"/>
                        </a:rPr>
                        <a:t>）</a:t>
                      </a:r>
                      <a:endParaRPr lang="zh-TW" sz="1800" kern="100" dirty="0">
                        <a:effectLst/>
                        <a:latin typeface="Calibri"/>
                        <a:ea typeface="新細明體"/>
                        <a:cs typeface="Times New Roman"/>
                      </a:endParaRPr>
                    </a:p>
                    <a:p>
                      <a:pPr algn="just">
                        <a:lnSpc>
                          <a:spcPct val="150000"/>
                        </a:lnSpc>
                        <a:spcAft>
                          <a:spcPts val="0"/>
                        </a:spcAft>
                      </a:pPr>
                      <a:r>
                        <a:rPr lang="zh-TW" sz="1800" kern="100" dirty="0">
                          <a:effectLst/>
                          <a:latin typeface="Calibri"/>
                          <a:ea typeface="新細明體"/>
                          <a:cs typeface="Times New Roman"/>
                        </a:rPr>
                        <a:t>任務</a:t>
                      </a:r>
                      <a:r>
                        <a:rPr lang="en-US" sz="1800" kern="100" dirty="0">
                          <a:effectLst/>
                          <a:latin typeface="Calibri"/>
                          <a:ea typeface="新細明體"/>
                          <a:cs typeface="Times New Roman"/>
                        </a:rPr>
                        <a:t>8</a:t>
                      </a:r>
                      <a:r>
                        <a:rPr lang="zh-TW" sz="1800" kern="100" dirty="0">
                          <a:effectLst/>
                          <a:latin typeface="Calibri"/>
                          <a:ea typeface="新細明體"/>
                          <a:cs typeface="Times New Roman"/>
                        </a:rPr>
                        <a:t>：</a:t>
                      </a:r>
                    </a:p>
                    <a:p>
                      <a:pPr indent="152400" algn="just">
                        <a:lnSpc>
                          <a:spcPct val="150000"/>
                        </a:lnSpc>
                        <a:spcAft>
                          <a:spcPts val="0"/>
                        </a:spcAft>
                      </a:pPr>
                      <a:r>
                        <a:rPr lang="zh-TW" sz="1800" kern="100" dirty="0">
                          <a:solidFill>
                            <a:srgbClr val="000000"/>
                          </a:solidFill>
                          <a:effectLst/>
                          <a:latin typeface="Calibri"/>
                          <a:ea typeface="新細明體"/>
                          <a:cs typeface="Times New Roman"/>
                        </a:rPr>
                        <a:t>導演開麥啦（</a:t>
                      </a:r>
                      <a:r>
                        <a:rPr lang="en-US" sz="1800" kern="100" dirty="0">
                          <a:solidFill>
                            <a:srgbClr val="000000"/>
                          </a:solidFill>
                          <a:effectLst/>
                          <a:latin typeface="Calibri"/>
                          <a:ea typeface="新細明體"/>
                          <a:cs typeface="Times New Roman"/>
                        </a:rPr>
                        <a:t>3</a:t>
                      </a:r>
                      <a:r>
                        <a:rPr lang="zh-TW" sz="1800" kern="100" dirty="0">
                          <a:solidFill>
                            <a:srgbClr val="000000"/>
                          </a:solidFill>
                          <a:effectLst/>
                          <a:latin typeface="Calibri"/>
                          <a:ea typeface="新細明體"/>
                          <a:cs typeface="Times New Roman"/>
                        </a:rPr>
                        <a:t>）</a:t>
                      </a:r>
                      <a:endParaRPr lang="zh-TW" sz="1800" kern="100" dirty="0">
                        <a:effectLst/>
                        <a:latin typeface="Calibri"/>
                        <a:ea typeface="新細明體"/>
                        <a:cs typeface="Times New Roman"/>
                      </a:endParaRPr>
                    </a:p>
                    <a:p>
                      <a:pPr algn="just">
                        <a:lnSpc>
                          <a:spcPct val="150000"/>
                        </a:lnSpc>
                        <a:spcAft>
                          <a:spcPts val="0"/>
                        </a:spcAft>
                      </a:pPr>
                      <a:r>
                        <a:rPr lang="zh-TW" sz="1800" kern="100" dirty="0">
                          <a:effectLst/>
                          <a:latin typeface="Calibri"/>
                          <a:ea typeface="新細明體"/>
                          <a:cs typeface="Times New Roman"/>
                        </a:rPr>
                        <a:t>任務</a:t>
                      </a:r>
                      <a:r>
                        <a:rPr lang="en-US" sz="1800" kern="100" dirty="0">
                          <a:effectLst/>
                          <a:latin typeface="Calibri"/>
                          <a:ea typeface="新細明體"/>
                          <a:cs typeface="Times New Roman"/>
                        </a:rPr>
                        <a:t>9</a:t>
                      </a:r>
                      <a:r>
                        <a:rPr lang="zh-TW" sz="1800" kern="100" dirty="0">
                          <a:effectLst/>
                          <a:latin typeface="Calibri"/>
                          <a:ea typeface="新細明體"/>
                          <a:cs typeface="Times New Roman"/>
                        </a:rPr>
                        <a:t>：</a:t>
                      </a:r>
                    </a:p>
                    <a:p>
                      <a:pPr indent="152400" algn="just">
                        <a:lnSpc>
                          <a:spcPct val="150000"/>
                        </a:lnSpc>
                        <a:spcAft>
                          <a:spcPts val="0"/>
                        </a:spcAft>
                      </a:pPr>
                      <a:r>
                        <a:rPr lang="zh-TW" sz="1800" kern="100" dirty="0">
                          <a:solidFill>
                            <a:srgbClr val="000000"/>
                          </a:solidFill>
                          <a:effectLst/>
                          <a:latin typeface="Calibri"/>
                          <a:ea typeface="新細明體"/>
                          <a:cs typeface="Times New Roman"/>
                        </a:rPr>
                        <a:t>小說力量大</a:t>
                      </a:r>
                      <a:endParaRPr lang="zh-TW" sz="1800" kern="100" dirty="0">
                        <a:effectLst/>
                        <a:latin typeface="Calibri"/>
                        <a:ea typeface="新細明體"/>
                        <a:cs typeface="Times New Roman"/>
                      </a:endParaRPr>
                    </a:p>
                    <a:p>
                      <a:pPr indent="152400" algn="just">
                        <a:lnSpc>
                          <a:spcPct val="150000"/>
                        </a:lnSpc>
                        <a:spcAft>
                          <a:spcPts val="0"/>
                        </a:spcAft>
                      </a:pPr>
                      <a:r>
                        <a:rPr lang="en-US" sz="1800" kern="100" dirty="0">
                          <a:solidFill>
                            <a:srgbClr val="000000"/>
                          </a:solidFill>
                          <a:effectLst/>
                          <a:latin typeface="新細明體"/>
                          <a:ea typeface="新細明體"/>
                          <a:cs typeface="Times New Roman"/>
                        </a:rPr>
                        <a:t> </a:t>
                      </a:r>
                      <a:endParaRPr lang="zh-TW" sz="1800" kern="100" dirty="0">
                        <a:effectLst/>
                        <a:latin typeface="Calibri"/>
                        <a:ea typeface="新細明體"/>
                        <a:cs typeface="Times New Roman"/>
                      </a:endParaRPr>
                    </a:p>
                  </a:txBody>
                  <a:tcPr marL="68580" marR="68580" marT="0" marB="0"/>
                </a:tc>
                <a:tc>
                  <a:txBody>
                    <a:bodyPr/>
                    <a:lstStyle/>
                    <a:p>
                      <a:pPr marL="342900" lvl="0" indent="-342900" algn="just">
                        <a:lnSpc>
                          <a:spcPct val="150000"/>
                        </a:lnSpc>
                        <a:spcAft>
                          <a:spcPts val="0"/>
                        </a:spcAft>
                        <a:buFont typeface="+mj-lt"/>
                        <a:buAutoNum type="arabicPeriod"/>
                      </a:pPr>
                      <a:r>
                        <a:rPr lang="zh-TW" sz="1800" kern="100" dirty="0">
                          <a:solidFill>
                            <a:srgbClr val="000000"/>
                          </a:solidFill>
                          <a:effectLst/>
                          <a:latin typeface="Calibri"/>
                          <a:ea typeface="新細明體"/>
                          <a:cs typeface="Times New Roman"/>
                        </a:rPr>
                        <a:t>學習如何閱讀各類圖書</a:t>
                      </a:r>
                      <a:r>
                        <a:rPr lang="en-US" sz="1800" kern="100" dirty="0">
                          <a:solidFill>
                            <a:srgbClr val="000000"/>
                          </a:solidFill>
                          <a:effectLst/>
                          <a:latin typeface="Calibri"/>
                          <a:ea typeface="新細明體"/>
                          <a:cs typeface="Times New Roman"/>
                        </a:rPr>
                        <a:t>(</a:t>
                      </a:r>
                      <a:r>
                        <a:rPr lang="zh-TW" sz="1800" kern="100" dirty="0">
                          <a:solidFill>
                            <a:srgbClr val="000000"/>
                          </a:solidFill>
                          <a:effectLst/>
                          <a:latin typeface="Calibri"/>
                          <a:ea typeface="新細明體"/>
                          <a:cs typeface="Times New Roman"/>
                        </a:rPr>
                        <a:t>小說等</a:t>
                      </a:r>
                      <a:r>
                        <a:rPr lang="en-US" sz="1800" kern="100" dirty="0">
                          <a:solidFill>
                            <a:srgbClr val="000000"/>
                          </a:solidFill>
                          <a:effectLst/>
                          <a:latin typeface="Calibri"/>
                          <a:ea typeface="新細明體"/>
                          <a:cs typeface="Times New Roman"/>
                        </a:rPr>
                        <a:t>)</a:t>
                      </a:r>
                      <a:endParaRPr lang="zh-TW" sz="1800" kern="100" dirty="0">
                        <a:effectLst/>
                        <a:latin typeface="Calibri"/>
                        <a:ea typeface="新細明體"/>
                        <a:cs typeface="Times New Roman"/>
                      </a:endParaRPr>
                    </a:p>
                    <a:p>
                      <a:pPr marL="342900" lvl="0" indent="-342900" algn="just">
                        <a:lnSpc>
                          <a:spcPct val="150000"/>
                        </a:lnSpc>
                        <a:spcAft>
                          <a:spcPts val="0"/>
                        </a:spcAft>
                        <a:buFont typeface="+mj-lt"/>
                        <a:buAutoNum type="arabicPeriod"/>
                      </a:pPr>
                      <a:r>
                        <a:rPr lang="zh-TW" sz="1800" kern="100" dirty="0">
                          <a:solidFill>
                            <a:srgbClr val="000000"/>
                          </a:solidFill>
                          <a:effectLst/>
                          <a:latin typeface="Calibri"/>
                          <a:ea typeface="新細明體"/>
                          <a:cs typeface="Times New Roman"/>
                        </a:rPr>
                        <a:t>能統整與評估資訊</a:t>
                      </a:r>
                      <a:endParaRPr lang="zh-TW" sz="1800" kern="100" dirty="0">
                        <a:effectLst/>
                        <a:latin typeface="Calibri"/>
                        <a:ea typeface="新細明體"/>
                        <a:cs typeface="Times New Roman"/>
                      </a:endParaRPr>
                    </a:p>
                  </a:txBody>
                  <a:tcPr marL="68580" marR="68580" marT="0" marB="0" anchor="ctr"/>
                </a:tc>
                <a:tc>
                  <a:txBody>
                    <a:bodyPr/>
                    <a:lstStyle/>
                    <a:p>
                      <a:pPr>
                        <a:lnSpc>
                          <a:spcPct val="150000"/>
                        </a:lnSpc>
                        <a:spcAft>
                          <a:spcPts val="0"/>
                        </a:spcAft>
                      </a:pPr>
                      <a:r>
                        <a:rPr lang="en-US" sz="1800" kern="100" dirty="0">
                          <a:effectLst/>
                          <a:latin typeface="微軟正黑體"/>
                          <a:ea typeface="新細明體"/>
                          <a:cs typeface="Times New Roman"/>
                        </a:rPr>
                        <a:t>[</a:t>
                      </a:r>
                      <a:r>
                        <a:rPr lang="zh-TW" sz="1800" kern="100" dirty="0">
                          <a:effectLst/>
                          <a:latin typeface="微軟正黑體"/>
                          <a:ea typeface="新細明體"/>
                          <a:cs typeface="Times New Roman"/>
                        </a:rPr>
                        <a:t>語</a:t>
                      </a:r>
                      <a:r>
                        <a:rPr lang="en-US" sz="1800" kern="100" dirty="0">
                          <a:effectLst/>
                          <a:latin typeface="微軟正黑體"/>
                          <a:ea typeface="新細明體"/>
                          <a:cs typeface="Times New Roman"/>
                        </a:rPr>
                        <a:t>] 5-3-3</a:t>
                      </a:r>
                      <a:r>
                        <a:rPr lang="zh-TW" sz="1800" kern="100" dirty="0">
                          <a:effectLst/>
                          <a:latin typeface="微軟正黑體"/>
                          <a:ea typeface="新細明體"/>
                          <a:cs typeface="Times New Roman"/>
                        </a:rPr>
                        <a:t>能認識文章的各種表述方式。</a:t>
                      </a:r>
                      <a:endParaRPr lang="zh-TW" sz="1800" kern="100" dirty="0">
                        <a:effectLst/>
                        <a:latin typeface="Calibri"/>
                        <a:ea typeface="新細明體"/>
                        <a:cs typeface="Times New Roman"/>
                      </a:endParaRPr>
                    </a:p>
                    <a:p>
                      <a:pPr algn="just">
                        <a:lnSpc>
                          <a:spcPct val="150000"/>
                        </a:lnSpc>
                        <a:spcAft>
                          <a:spcPts val="0"/>
                        </a:spcAft>
                      </a:pPr>
                      <a:r>
                        <a:rPr lang="en-US" sz="1800" kern="100" dirty="0">
                          <a:effectLst/>
                          <a:latin typeface="微軟正黑體"/>
                          <a:ea typeface="新細明體"/>
                          <a:cs typeface="Times New Roman"/>
                        </a:rPr>
                        <a:t>[</a:t>
                      </a:r>
                      <a:r>
                        <a:rPr lang="zh-TW" sz="1800" kern="100" dirty="0">
                          <a:effectLst/>
                          <a:latin typeface="微軟正黑體"/>
                          <a:ea typeface="新細明體"/>
                          <a:cs typeface="Times New Roman"/>
                        </a:rPr>
                        <a:t>語</a:t>
                      </a:r>
                      <a:r>
                        <a:rPr lang="en-US" sz="1800" kern="100" dirty="0">
                          <a:effectLst/>
                          <a:latin typeface="微軟正黑體"/>
                          <a:ea typeface="新細明體"/>
                          <a:cs typeface="Times New Roman"/>
                        </a:rPr>
                        <a:t>] 5-3-4</a:t>
                      </a:r>
                      <a:r>
                        <a:rPr lang="zh-TW" sz="1800" kern="100" dirty="0">
                          <a:effectLst/>
                          <a:latin typeface="微軟正黑體"/>
                          <a:ea typeface="新細明體"/>
                          <a:cs typeface="Times New Roman"/>
                        </a:rPr>
                        <a:t>能認識不同的文類及題材的作品</a:t>
                      </a:r>
                      <a:r>
                        <a:rPr lang="zh-TW" sz="1800" kern="100" dirty="0" smtClean="0">
                          <a:effectLst/>
                          <a:latin typeface="微軟正黑體"/>
                          <a:ea typeface="新細明體"/>
                          <a:cs typeface="Times New Roman"/>
                        </a:rPr>
                        <a:t>，</a:t>
                      </a:r>
                      <a:endParaRPr lang="en-US" altLang="zh-TW" sz="1800" kern="100" dirty="0" smtClean="0">
                        <a:effectLst/>
                        <a:latin typeface="微軟正黑體"/>
                        <a:ea typeface="新細明體"/>
                        <a:cs typeface="Times New Roman"/>
                      </a:endParaRPr>
                    </a:p>
                    <a:p>
                      <a:pPr algn="just">
                        <a:lnSpc>
                          <a:spcPct val="150000"/>
                        </a:lnSpc>
                        <a:spcAft>
                          <a:spcPts val="0"/>
                        </a:spcAft>
                      </a:pPr>
                      <a:r>
                        <a:rPr lang="en-US" altLang="zh-TW" sz="1800" kern="100" dirty="0" smtClean="0">
                          <a:effectLst/>
                          <a:latin typeface="微軟正黑體"/>
                          <a:ea typeface="新細明體"/>
                          <a:cs typeface="Times New Roman"/>
                        </a:rPr>
                        <a:t>        </a:t>
                      </a:r>
                      <a:r>
                        <a:rPr lang="zh-TW" sz="1800" kern="100" dirty="0" smtClean="0">
                          <a:effectLst/>
                          <a:latin typeface="微軟正黑體"/>
                          <a:ea typeface="新細明體"/>
                          <a:cs typeface="Times New Roman"/>
                        </a:rPr>
                        <a:t>擴充</a:t>
                      </a:r>
                      <a:r>
                        <a:rPr lang="zh-TW" sz="1800" kern="100" dirty="0">
                          <a:effectLst/>
                          <a:latin typeface="微軟正黑體"/>
                          <a:ea typeface="新細明體"/>
                          <a:cs typeface="Times New Roman"/>
                        </a:rPr>
                        <a:t>閱讀範圍。</a:t>
                      </a:r>
                      <a:endParaRPr lang="zh-TW" sz="1800" kern="100" dirty="0">
                        <a:effectLst/>
                        <a:latin typeface="Calibri"/>
                        <a:ea typeface="新細明體"/>
                        <a:cs typeface="Times New Roman"/>
                      </a:endParaRPr>
                    </a:p>
                    <a:p>
                      <a:pPr algn="just">
                        <a:lnSpc>
                          <a:spcPct val="150000"/>
                        </a:lnSpc>
                        <a:spcAft>
                          <a:spcPts val="0"/>
                        </a:spcAft>
                      </a:pPr>
                      <a:r>
                        <a:rPr lang="en-US" sz="1800" kern="100" dirty="0">
                          <a:effectLst/>
                          <a:latin typeface="微軟正黑體"/>
                          <a:ea typeface="新細明體"/>
                          <a:cs typeface="Times New Roman"/>
                        </a:rPr>
                        <a:t>[</a:t>
                      </a:r>
                      <a:r>
                        <a:rPr lang="zh-TW" sz="1800" kern="100" dirty="0">
                          <a:effectLst/>
                          <a:latin typeface="微軟正黑體"/>
                          <a:ea typeface="新細明體"/>
                          <a:cs typeface="Times New Roman"/>
                        </a:rPr>
                        <a:t>語</a:t>
                      </a:r>
                      <a:r>
                        <a:rPr lang="en-US" sz="1800" kern="100" dirty="0">
                          <a:effectLst/>
                          <a:latin typeface="微軟正黑體"/>
                          <a:ea typeface="新細明體"/>
                          <a:cs typeface="Times New Roman"/>
                        </a:rPr>
                        <a:t>] 5-3-9  </a:t>
                      </a:r>
                      <a:r>
                        <a:rPr lang="zh-TW" sz="1800" kern="100" dirty="0">
                          <a:effectLst/>
                          <a:latin typeface="微軟正黑體"/>
                          <a:ea typeface="新細明體"/>
                          <a:cs typeface="Times New Roman"/>
                        </a:rPr>
                        <a:t>能結合電腦科技，提高語文與</a:t>
                      </a:r>
                      <a:r>
                        <a:rPr lang="zh-TW" sz="1800" kern="100" dirty="0" smtClean="0">
                          <a:effectLst/>
                          <a:latin typeface="微軟正黑體"/>
                          <a:ea typeface="新細明體"/>
                          <a:cs typeface="Times New Roman"/>
                        </a:rPr>
                        <a:t>資訊</a:t>
                      </a:r>
                      <a:endParaRPr lang="en-US" altLang="zh-TW" sz="1800" kern="100" dirty="0" smtClean="0">
                        <a:effectLst/>
                        <a:latin typeface="微軟正黑體"/>
                        <a:ea typeface="新細明體"/>
                        <a:cs typeface="Times New Roman"/>
                      </a:endParaRPr>
                    </a:p>
                    <a:p>
                      <a:pPr algn="just">
                        <a:lnSpc>
                          <a:spcPct val="150000"/>
                        </a:lnSpc>
                        <a:spcAft>
                          <a:spcPts val="0"/>
                        </a:spcAft>
                      </a:pPr>
                      <a:r>
                        <a:rPr lang="en-US" altLang="zh-TW" sz="1800" kern="100" dirty="0" smtClean="0">
                          <a:effectLst/>
                          <a:latin typeface="微軟正黑體"/>
                          <a:ea typeface="新細明體"/>
                          <a:cs typeface="Times New Roman"/>
                        </a:rPr>
                        <a:t>        </a:t>
                      </a:r>
                      <a:r>
                        <a:rPr lang="zh-TW" sz="1800" kern="100" dirty="0" smtClean="0">
                          <a:effectLst/>
                          <a:latin typeface="微軟正黑體"/>
                          <a:ea typeface="新細明體"/>
                          <a:cs typeface="Times New Roman"/>
                        </a:rPr>
                        <a:t>互動</a:t>
                      </a:r>
                      <a:r>
                        <a:rPr lang="zh-TW" sz="1800" kern="100" dirty="0">
                          <a:effectLst/>
                          <a:latin typeface="微軟正黑體"/>
                          <a:ea typeface="新細明體"/>
                          <a:cs typeface="Times New Roman"/>
                        </a:rPr>
                        <a:t>學習和應用能力。</a:t>
                      </a:r>
                      <a:endParaRPr lang="zh-TW" sz="1800" kern="100" dirty="0">
                        <a:effectLst/>
                        <a:latin typeface="Calibri"/>
                        <a:ea typeface="新細明體"/>
                        <a:cs typeface="Times New Roman"/>
                      </a:endParaRPr>
                    </a:p>
                  </a:txBody>
                  <a:tcPr marL="68580" marR="68580" marT="0" marB="0"/>
                </a:tc>
              </a:tr>
            </a:tbl>
          </a:graphicData>
        </a:graphic>
      </p:graphicFrame>
      <p:pic>
        <p:nvPicPr>
          <p:cNvPr id="7" name="圖片 6">
            <a:hlinkClick r:id="rId2"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15816" y="5478720"/>
            <a:ext cx="980728" cy="980728"/>
          </a:xfrm>
          <a:prstGeom prst="rect">
            <a:avLst/>
          </a:prstGeom>
        </p:spPr>
      </p:pic>
      <p:sp>
        <p:nvSpPr>
          <p:cNvPr id="8" name="矩形 7"/>
          <p:cNvSpPr/>
          <p:nvPr/>
        </p:nvSpPr>
        <p:spPr>
          <a:xfrm>
            <a:off x="1201957" y="755412"/>
            <a:ext cx="921771" cy="369332"/>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TW" altLang="en-US"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軟正黑體" panose="020B0604030504040204" pitchFamily="34" charset="-120"/>
                <a:ea typeface="微軟正黑體" panose="020B0604030504040204" pitchFamily="34" charset="-120"/>
              </a:rPr>
              <a:t>五年級</a:t>
            </a:r>
            <a:endParaRPr lang="zh-TW" altLang="en-US"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軟正黑體" panose="020B0604030504040204" pitchFamily="34" charset="-120"/>
              <a:ea typeface="微軟正黑體" panose="020B0604030504040204" pitchFamily="34" charset="-120"/>
            </a:endParaRPr>
          </a:p>
        </p:txBody>
      </p:sp>
      <p:sp>
        <p:nvSpPr>
          <p:cNvPr id="3" name="矩形 2"/>
          <p:cNvSpPr/>
          <p:nvPr/>
        </p:nvSpPr>
        <p:spPr>
          <a:xfrm>
            <a:off x="3995936" y="5784418"/>
            <a:ext cx="4214615" cy="369332"/>
          </a:xfrm>
          <a:prstGeom prst="rect">
            <a:avLst/>
          </a:prstGeom>
        </p:spPr>
        <p:txBody>
          <a:bodyPr wrap="none">
            <a:spAutoFit/>
          </a:bodyPr>
          <a:lstStyle/>
          <a:p>
            <a:r>
              <a:rPr lang="zh-TW" altLang="zh-TW" b="1" kern="0" dirty="0">
                <a:solidFill>
                  <a:srgbClr val="C00000"/>
                </a:solidFill>
                <a:effectLst>
                  <a:outerShdw blurRad="38100" dist="38100" dir="2700000" algn="tl">
                    <a:srgbClr val="000000">
                      <a:alpha val="43137"/>
                    </a:srgbClr>
                  </a:outerShdw>
                </a:effectLst>
                <a:latin typeface="Verdana"/>
                <a:cs typeface="新細明體"/>
              </a:rPr>
              <a:t>科學新知</a:t>
            </a:r>
            <a:r>
              <a:rPr lang="zh-TW" altLang="zh-TW" b="1" kern="0" dirty="0">
                <a:solidFill>
                  <a:srgbClr val="C00000"/>
                </a:solidFill>
                <a:effectLst>
                  <a:outerShdw blurRad="38100" dist="38100" dir="2700000" algn="tl">
                    <a:srgbClr val="000000">
                      <a:alpha val="43137"/>
                    </a:srgbClr>
                  </a:outerShdw>
                </a:effectLst>
                <a:ea typeface="Verdana"/>
                <a:cs typeface="新細明體"/>
              </a:rPr>
              <a:t> </a:t>
            </a:r>
            <a:r>
              <a:rPr lang="zh-TW" altLang="zh-TW" b="1" kern="0" dirty="0">
                <a:solidFill>
                  <a:srgbClr val="C00000"/>
                </a:solidFill>
                <a:effectLst>
                  <a:outerShdw blurRad="38100" dist="38100" dir="2700000" algn="tl">
                    <a:srgbClr val="000000">
                      <a:alpha val="43137"/>
                    </a:srgbClr>
                  </a:outerShdw>
                </a:effectLst>
                <a:latin typeface="Verdana"/>
                <a:cs typeface="新細明體"/>
              </a:rPr>
              <a:t>美研究</a:t>
            </a:r>
            <a:r>
              <a:rPr lang="zh-TW" altLang="zh-TW" b="1" kern="0" dirty="0">
                <a:solidFill>
                  <a:srgbClr val="C00000"/>
                </a:solidFill>
                <a:effectLst>
                  <a:outerShdw blurRad="38100" dist="38100" dir="2700000" algn="tl">
                    <a:srgbClr val="000000">
                      <a:alpha val="43137"/>
                    </a:srgbClr>
                  </a:outerShdw>
                </a:effectLst>
                <a:ea typeface="Verdana"/>
                <a:cs typeface="新細明體"/>
              </a:rPr>
              <a:t> </a:t>
            </a:r>
            <a:r>
              <a:rPr lang="zh-TW" altLang="zh-TW" b="1" kern="0" dirty="0">
                <a:solidFill>
                  <a:srgbClr val="C00000"/>
                </a:solidFill>
                <a:effectLst>
                  <a:outerShdw blurRad="38100" dist="38100" dir="2700000" algn="tl">
                    <a:srgbClr val="000000">
                      <a:alpha val="43137"/>
                    </a:srgbClr>
                  </a:outerShdw>
                </a:effectLst>
                <a:latin typeface="Verdana"/>
                <a:cs typeface="新細明體"/>
              </a:rPr>
              <a:t>讀小說能改變腦部運作</a:t>
            </a:r>
            <a:endParaRPr lang="zh-TW" altLang="en-US" dirty="0">
              <a:solidFill>
                <a:srgbClr val="C00000"/>
              </a:solidFill>
              <a:effectLst>
                <a:outerShdw blurRad="38100" dist="38100" dir="2700000" algn="tl">
                  <a:srgbClr val="000000">
                    <a:alpha val="43137"/>
                  </a:srgbClr>
                </a:outerShdw>
              </a:effectLst>
            </a:endParaRPr>
          </a:p>
        </p:txBody>
      </p:sp>
      <p:sp>
        <p:nvSpPr>
          <p:cNvPr id="9" name="矩形 8"/>
          <p:cNvSpPr/>
          <p:nvPr/>
        </p:nvSpPr>
        <p:spPr>
          <a:xfrm>
            <a:off x="1201957" y="4005064"/>
            <a:ext cx="921771" cy="369332"/>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TW" altLang="en-US"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軟正黑體" panose="020B0604030504040204" pitchFamily="34" charset="-120"/>
                <a:ea typeface="微軟正黑體" panose="020B0604030504040204" pitchFamily="34" charset="-120"/>
              </a:rPr>
              <a:t>六</a:t>
            </a:r>
            <a:r>
              <a:rPr lang="zh-TW" altLang="en-US"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軟正黑體" panose="020B0604030504040204" pitchFamily="34" charset="-120"/>
                <a:ea typeface="微軟正黑體" panose="020B0604030504040204" pitchFamily="34" charset="-120"/>
              </a:rPr>
              <a:t>年級</a:t>
            </a:r>
            <a:endParaRPr lang="zh-TW" altLang="en-US"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046790649"/>
      </p:ext>
    </p:extLst>
  </p:cSld>
  <p:clrMapOvr>
    <a:masterClrMapping/>
  </p:clrMapOvr>
  <p:transition>
    <p:fade thruBlk="1"/>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51520" y="1124744"/>
            <a:ext cx="4320480" cy="6120680"/>
          </a:xfrm>
          <a:noFill/>
        </p:spPr>
        <p:txBody>
          <a:bodyPr/>
          <a:lstStyle/>
          <a:p>
            <a:pPr algn="l"/>
            <a:r>
              <a:rPr lang="en-US" altLang="zh-TW" dirty="0" smtClean="0">
                <a:latin typeface="標楷體" panose="03000509000000000000" pitchFamily="65" charset="-120"/>
                <a:ea typeface="標楷體" panose="03000509000000000000" pitchFamily="65" charset="-120"/>
              </a:rPr>
              <a:t>1.</a:t>
            </a:r>
            <a:r>
              <a:rPr lang="zh-TW" altLang="en-US" b="1" dirty="0" smtClean="0">
                <a:solidFill>
                  <a:srgbClr val="C00000"/>
                </a:solidFill>
                <a:latin typeface="標楷體" panose="03000509000000000000" pitchFamily="65" charset="-120"/>
                <a:ea typeface="標楷體" panose="03000509000000000000" pitchFamily="65" charset="-120"/>
              </a:rPr>
              <a:t>認識中國古</a:t>
            </a:r>
            <a:r>
              <a:rPr lang="zh-TW" altLang="en-US" b="1" dirty="0">
                <a:solidFill>
                  <a:srgbClr val="C00000"/>
                </a:solidFill>
                <a:latin typeface="標楷體" panose="03000509000000000000" pitchFamily="65" charset="-120"/>
                <a:ea typeface="標楷體" panose="03000509000000000000" pitchFamily="65" charset="-120"/>
              </a:rPr>
              <a:t>典</a:t>
            </a:r>
            <a:r>
              <a:rPr lang="en-US" altLang="zh-TW" b="1" dirty="0" smtClean="0">
                <a:solidFill>
                  <a:srgbClr val="C00000"/>
                </a:solidFill>
                <a:latin typeface="標楷體" panose="03000509000000000000" pitchFamily="65" charset="-120"/>
                <a:ea typeface="標楷體" panose="03000509000000000000" pitchFamily="65" charset="-120"/>
              </a:rPr>
              <a:t/>
            </a:r>
            <a:br>
              <a:rPr lang="en-US" altLang="zh-TW" b="1" dirty="0" smtClean="0">
                <a:solidFill>
                  <a:srgbClr val="C00000"/>
                </a:solidFill>
                <a:latin typeface="標楷體" panose="03000509000000000000" pitchFamily="65" charset="-120"/>
                <a:ea typeface="標楷體" panose="03000509000000000000" pitchFamily="65" charset="-120"/>
              </a:rPr>
            </a:br>
            <a:r>
              <a:rPr lang="en-US" altLang="zh-TW" b="1" dirty="0" smtClean="0">
                <a:solidFill>
                  <a:srgbClr val="C00000"/>
                </a:solidFill>
                <a:latin typeface="標楷體" panose="03000509000000000000" pitchFamily="65" charset="-120"/>
                <a:ea typeface="標楷體" panose="03000509000000000000" pitchFamily="65" charset="-120"/>
              </a:rPr>
              <a:t>  </a:t>
            </a:r>
            <a:r>
              <a:rPr lang="zh-TW" altLang="en-US" b="1" dirty="0" smtClean="0">
                <a:solidFill>
                  <a:srgbClr val="C00000"/>
                </a:solidFill>
                <a:latin typeface="標楷體" panose="03000509000000000000" pitchFamily="65" charset="-120"/>
                <a:ea typeface="標楷體" panose="03000509000000000000" pitchFamily="65" charset="-120"/>
              </a:rPr>
              <a:t>四大名著</a:t>
            </a:r>
            <a:r>
              <a:rPr lang="en-US" altLang="zh-TW" dirty="0" smtClean="0">
                <a:latin typeface="標楷體" panose="03000509000000000000" pitchFamily="65" charset="-120"/>
                <a:ea typeface="標楷體" panose="03000509000000000000" pitchFamily="65" charset="-120"/>
              </a:rPr>
              <a:t/>
            </a:r>
            <a:br>
              <a:rPr lang="en-US" altLang="zh-TW" dirty="0" smtClean="0">
                <a:latin typeface="標楷體" panose="03000509000000000000" pitchFamily="65" charset="-120"/>
                <a:ea typeface="標楷體" panose="03000509000000000000" pitchFamily="65" charset="-120"/>
              </a:rPr>
            </a:br>
            <a:r>
              <a:rPr lang="en-US" altLang="zh-TW" dirty="0" smtClean="0">
                <a:latin typeface="標楷體" panose="03000509000000000000" pitchFamily="65" charset="-120"/>
                <a:ea typeface="標楷體" panose="03000509000000000000" pitchFamily="65" charset="-120"/>
              </a:rPr>
              <a:t>2.</a:t>
            </a:r>
            <a:r>
              <a:rPr lang="zh-TW" altLang="en-US" b="1" dirty="0" smtClean="0">
                <a:solidFill>
                  <a:srgbClr val="002060"/>
                </a:solidFill>
                <a:latin typeface="標楷體" panose="03000509000000000000" pitchFamily="65" charset="-120"/>
                <a:ea typeface="標楷體" panose="03000509000000000000" pitchFamily="65" charset="-120"/>
              </a:rPr>
              <a:t>選讀</a:t>
            </a:r>
            <a:r>
              <a:rPr lang="zh-TW" altLang="en-US" b="1" dirty="0">
                <a:solidFill>
                  <a:srgbClr val="002060"/>
                </a:solidFill>
                <a:latin typeface="標楷體" panose="03000509000000000000" pitchFamily="65" charset="-120"/>
                <a:ea typeface="標楷體" panose="03000509000000000000" pitchFamily="65" charset="-120"/>
              </a:rPr>
              <a:t>或共</a:t>
            </a:r>
            <a:r>
              <a:rPr lang="zh-TW" altLang="en-US" b="1" dirty="0" smtClean="0">
                <a:solidFill>
                  <a:srgbClr val="002060"/>
                </a:solidFill>
                <a:latin typeface="標楷體" panose="03000509000000000000" pitchFamily="65" charset="-120"/>
                <a:ea typeface="標楷體" panose="03000509000000000000" pitchFamily="65" charset="-120"/>
              </a:rPr>
              <a:t>讀</a:t>
            </a:r>
            <a:r>
              <a:rPr lang="en-US" altLang="zh-TW" dirty="0">
                <a:latin typeface="標楷體" panose="03000509000000000000" pitchFamily="65" charset="-120"/>
                <a:ea typeface="標楷體" panose="03000509000000000000" pitchFamily="65" charset="-120"/>
              </a:rPr>
              <a:t/>
            </a:r>
            <a:br>
              <a:rPr lang="en-US" altLang="zh-TW" dirty="0">
                <a:latin typeface="標楷體" panose="03000509000000000000" pitchFamily="65" charset="-120"/>
                <a:ea typeface="標楷體" panose="03000509000000000000" pitchFamily="65" charset="-120"/>
              </a:rPr>
            </a:br>
            <a:r>
              <a:rPr lang="en-US" altLang="zh-TW" dirty="0" smtClean="0">
                <a:latin typeface="標楷體" panose="03000509000000000000" pitchFamily="65" charset="-120"/>
                <a:ea typeface="標楷體" panose="03000509000000000000" pitchFamily="65" charset="-120"/>
              </a:rPr>
              <a:t>3.</a:t>
            </a:r>
            <a:r>
              <a:rPr lang="zh-TW" altLang="en-US" b="1" dirty="0" smtClean="0">
                <a:solidFill>
                  <a:srgbClr val="C00000"/>
                </a:solidFill>
                <a:latin typeface="標楷體" panose="03000509000000000000" pitchFamily="65" charset="-120"/>
                <a:ea typeface="標楷體" panose="03000509000000000000" pitchFamily="65" charset="-120"/>
              </a:rPr>
              <a:t>聊書 </a:t>
            </a:r>
            <a:r>
              <a:rPr lang="en-US" altLang="zh-TW" b="1" dirty="0" smtClean="0">
                <a:solidFill>
                  <a:srgbClr val="C00000"/>
                </a:solidFill>
                <a:latin typeface="標楷體" panose="03000509000000000000" pitchFamily="65" charset="-120"/>
                <a:ea typeface="標楷體" panose="03000509000000000000" pitchFamily="65" charset="-120"/>
              </a:rPr>
              <a:t>:</a:t>
            </a:r>
            <a:br>
              <a:rPr lang="en-US" altLang="zh-TW" b="1" dirty="0" smtClean="0">
                <a:solidFill>
                  <a:srgbClr val="C00000"/>
                </a:solidFill>
                <a:latin typeface="標楷體" panose="03000509000000000000" pitchFamily="65" charset="-120"/>
                <a:ea typeface="標楷體" panose="03000509000000000000" pitchFamily="65" charset="-120"/>
              </a:rPr>
            </a:br>
            <a:r>
              <a:rPr lang="en-US" altLang="zh-TW" dirty="0" smtClean="0">
                <a:latin typeface="標楷體" panose="03000509000000000000" pitchFamily="65" charset="-120"/>
                <a:ea typeface="標楷體" panose="03000509000000000000" pitchFamily="65" charset="-120"/>
              </a:rPr>
              <a:t>  </a:t>
            </a:r>
            <a:r>
              <a:rPr lang="zh-TW" altLang="en-US" sz="3600" b="1" dirty="0" smtClean="0">
                <a:latin typeface="標楷體" panose="03000509000000000000" pitchFamily="65" charset="-120"/>
                <a:ea typeface="標楷體" panose="03000509000000000000" pitchFamily="65" charset="-120"/>
              </a:rPr>
              <a:t>聊人物、聊情節</a:t>
            </a:r>
            <a:r>
              <a:rPr lang="en-US" altLang="zh-TW" sz="3600" b="1" dirty="0" smtClean="0">
                <a:latin typeface="標楷體" panose="03000509000000000000" pitchFamily="65" charset="-120"/>
                <a:ea typeface="標楷體" panose="03000509000000000000" pitchFamily="65" charset="-120"/>
              </a:rPr>
              <a:t/>
            </a:r>
            <a:br>
              <a:rPr lang="en-US" altLang="zh-TW" sz="3600" b="1" dirty="0" smtClean="0">
                <a:latin typeface="標楷體" panose="03000509000000000000" pitchFamily="65" charset="-120"/>
                <a:ea typeface="標楷體" panose="03000509000000000000" pitchFamily="65" charset="-120"/>
              </a:rPr>
            </a:br>
            <a:r>
              <a:rPr lang="en-US" altLang="zh-TW" sz="3600" b="1" dirty="0" smtClean="0">
                <a:latin typeface="標楷體" panose="03000509000000000000" pitchFamily="65" charset="-120"/>
                <a:ea typeface="標楷體" panose="03000509000000000000" pitchFamily="65" charset="-120"/>
              </a:rPr>
              <a:t>  </a:t>
            </a:r>
            <a:r>
              <a:rPr lang="zh-TW" altLang="en-US" sz="3600" b="1" dirty="0" smtClean="0">
                <a:latin typeface="標楷體" panose="03000509000000000000" pitchFamily="65" charset="-120"/>
                <a:ea typeface="標楷體" panose="03000509000000000000" pitchFamily="65" charset="-120"/>
              </a:rPr>
              <a:t>說明場景。</a:t>
            </a:r>
            <a:r>
              <a:rPr lang="en-US" altLang="zh-TW" sz="3600" b="1" dirty="0" smtClean="0">
                <a:latin typeface="標楷體" panose="03000509000000000000" pitchFamily="65" charset="-120"/>
                <a:ea typeface="標楷體" panose="03000509000000000000" pitchFamily="65" charset="-120"/>
              </a:rPr>
              <a:t/>
            </a:r>
            <a:br>
              <a:rPr lang="en-US" altLang="zh-TW" sz="3600" b="1" dirty="0" smtClean="0">
                <a:latin typeface="標楷體" panose="03000509000000000000" pitchFamily="65" charset="-120"/>
                <a:ea typeface="標楷體" panose="03000509000000000000" pitchFamily="65" charset="-120"/>
              </a:rPr>
            </a:br>
            <a:r>
              <a:rPr lang="en-US" altLang="zh-TW" sz="3600" b="1" dirty="0" smtClean="0">
                <a:latin typeface="標楷體" panose="03000509000000000000" pitchFamily="65" charset="-120"/>
                <a:ea typeface="標楷體" panose="03000509000000000000" pitchFamily="65" charset="-120"/>
              </a:rPr>
              <a:t>4.</a:t>
            </a:r>
            <a:r>
              <a:rPr lang="zh-TW" altLang="en-US" b="1" dirty="0" smtClean="0">
                <a:solidFill>
                  <a:srgbClr val="002060"/>
                </a:solidFill>
                <a:latin typeface="標楷體" panose="03000509000000000000" pitchFamily="65" charset="-120"/>
                <a:ea typeface="標楷體" panose="03000509000000000000" pitchFamily="65" charset="-120"/>
              </a:rPr>
              <a:t>完成任務</a:t>
            </a:r>
            <a:r>
              <a:rPr lang="en-US" altLang="zh-TW" b="1" dirty="0" smtClean="0">
                <a:solidFill>
                  <a:srgbClr val="002060"/>
                </a:solidFill>
                <a:latin typeface="標楷體" panose="03000509000000000000" pitchFamily="65" charset="-120"/>
                <a:ea typeface="標楷體" panose="03000509000000000000" pitchFamily="65" charset="-120"/>
              </a:rPr>
              <a:t>5</a:t>
            </a:r>
            <a:r>
              <a:rPr lang="en-US" altLang="zh-TW" dirty="0" smtClean="0">
                <a:latin typeface="標楷體" panose="03000509000000000000" pitchFamily="65" charset="-120"/>
                <a:ea typeface="標楷體" panose="03000509000000000000" pitchFamily="65" charset="-120"/>
              </a:rPr>
              <a:t/>
            </a:r>
            <a:br>
              <a:rPr lang="en-US" altLang="zh-TW" dirty="0" smtClean="0">
                <a:latin typeface="標楷體" panose="03000509000000000000" pitchFamily="65" charset="-120"/>
                <a:ea typeface="標楷體" panose="03000509000000000000" pitchFamily="65" charset="-120"/>
              </a:rPr>
            </a:br>
            <a:endParaRPr lang="zh-TW" altLang="en-US" dirty="0">
              <a:latin typeface="標楷體" panose="03000509000000000000" pitchFamily="65" charset="-120"/>
              <a:ea typeface="標楷體" panose="03000509000000000000" pitchFamily="65" charset="-120"/>
            </a:endParaRPr>
          </a:p>
        </p:txBody>
      </p:sp>
      <p:pic>
        <p:nvPicPr>
          <p:cNvPr id="6" name="內容版面配置區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310218" y="-20176"/>
            <a:ext cx="4833782" cy="6858000"/>
          </a:xfrm>
        </p:spPr>
      </p:pic>
      <p:grpSp>
        <p:nvGrpSpPr>
          <p:cNvPr id="7" name="群組 6"/>
          <p:cNvGrpSpPr/>
          <p:nvPr/>
        </p:nvGrpSpPr>
        <p:grpSpPr>
          <a:xfrm>
            <a:off x="-180528" y="620688"/>
            <a:ext cx="4490491" cy="506050"/>
            <a:chOff x="3923928" y="534227"/>
            <a:chExt cx="1943968" cy="713674"/>
          </a:xfrm>
        </p:grpSpPr>
        <p:sp>
          <p:nvSpPr>
            <p:cNvPr id="8" name="圓角矩形 7"/>
            <p:cNvSpPr/>
            <p:nvPr/>
          </p:nvSpPr>
          <p:spPr>
            <a:xfrm>
              <a:off x="3923928" y="534227"/>
              <a:ext cx="1943968" cy="713674"/>
            </a:xfrm>
            <a:prstGeom prst="round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zh-TW" altLang="en-US">
                <a:solidFill>
                  <a:prstClr val="white"/>
                </a:solidFill>
              </a:endParaRPr>
            </a:p>
          </p:txBody>
        </p:sp>
        <p:sp>
          <p:nvSpPr>
            <p:cNvPr id="9" name="標題 1"/>
            <p:cNvSpPr txBox="1">
              <a:spLocks/>
            </p:cNvSpPr>
            <p:nvPr/>
          </p:nvSpPr>
          <p:spPr bwMode="auto">
            <a:xfrm>
              <a:off x="3923928" y="611500"/>
              <a:ext cx="1943968" cy="636401"/>
            </a:xfrm>
            <a:prstGeom prst="roundRect">
              <a:avLst/>
            </a:prstGeom>
            <a:noFill/>
            <a:ln w="9525">
              <a:noFill/>
              <a:miter lim="800000"/>
              <a:headEnd/>
              <a:tailEnd/>
            </a:ln>
            <a:effectLst>
              <a:outerShdw blurRad="50800" dist="38100" dir="2700000" algn="tl" rotWithShape="0">
                <a:prstClr val="black">
                  <a:alpha val="40000"/>
                </a:prstClr>
              </a:outerShdw>
            </a:effectLst>
          </p:spPr>
          <p:txBody>
            <a:bodyPr anchor="ctr"/>
            <a:lstStyle/>
            <a:p>
              <a:pPr algn="ctr">
                <a:defRPr/>
              </a:pPr>
              <a:r>
                <a:rPr lang="zh-TW" altLang="en-US" sz="2800" b="1" dirty="0">
                  <a:solidFill>
                    <a:prstClr val="white"/>
                  </a:solidFill>
                  <a:latin typeface="微軟正黑體" pitchFamily="34" charset="-120"/>
                  <a:ea typeface="微軟正黑體" pitchFamily="34" charset="-120"/>
                </a:rPr>
                <a:t>教學</a:t>
              </a:r>
              <a:r>
                <a:rPr lang="zh-TW" altLang="en-US" sz="2800" b="1" dirty="0" smtClean="0">
                  <a:solidFill>
                    <a:prstClr val="white"/>
                  </a:solidFill>
                  <a:latin typeface="微軟正黑體" pitchFamily="34" charset="-120"/>
                  <a:ea typeface="微軟正黑體" pitchFamily="34" charset="-120"/>
                </a:rPr>
                <a:t>規劃</a:t>
              </a:r>
              <a:endParaRPr lang="zh-TW" altLang="en-US" b="1" dirty="0">
                <a:solidFill>
                  <a:prstClr val="white"/>
                </a:solidFill>
                <a:effectLst>
                  <a:reflection blurRad="6350" stA="55000" endA="300" endPos="45500" dir="5400000" sy="-100000" algn="bl" rotWithShape="0"/>
                </a:effectLst>
                <a:latin typeface="微軟正黑體" pitchFamily="34" charset="-120"/>
                <a:ea typeface="微軟正黑體" pitchFamily="34" charset="-120"/>
              </a:endParaRPr>
            </a:p>
          </p:txBody>
        </p:sp>
      </p:grpSp>
    </p:spTree>
    <p:extLst>
      <p:ext uri="{BB962C8B-B14F-4D97-AF65-F5344CB8AC3E}">
        <p14:creationId xmlns:p14="http://schemas.microsoft.com/office/powerpoint/2010/main" val="758568656"/>
      </p:ext>
    </p:extLst>
  </p:cSld>
  <p:clrMapOvr>
    <a:masterClrMapping/>
  </p:clrMapOvr>
  <p:transition>
    <p:fade thruBlk="1"/>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pic>
        <p:nvPicPr>
          <p:cNvPr id="4" name="內容版面配置區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92" y="33536"/>
            <a:ext cx="4810145" cy="6824464"/>
          </a:xfrm>
        </p:spPr>
      </p:pic>
      <p:pic>
        <p:nvPicPr>
          <p:cNvPr id="5" name="圖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4320" y="-4936"/>
            <a:ext cx="4833784" cy="6858000"/>
          </a:xfrm>
          <a:prstGeom prst="rect">
            <a:avLst/>
          </a:prstGeom>
        </p:spPr>
      </p:pic>
      <p:grpSp>
        <p:nvGrpSpPr>
          <p:cNvPr id="7" name="群組 6"/>
          <p:cNvGrpSpPr/>
          <p:nvPr/>
        </p:nvGrpSpPr>
        <p:grpSpPr>
          <a:xfrm>
            <a:off x="2250721" y="116632"/>
            <a:ext cx="4490491" cy="506050"/>
            <a:chOff x="3923928" y="534227"/>
            <a:chExt cx="1943968" cy="713674"/>
          </a:xfrm>
        </p:grpSpPr>
        <p:sp>
          <p:nvSpPr>
            <p:cNvPr id="8" name="圓角矩形 7"/>
            <p:cNvSpPr/>
            <p:nvPr/>
          </p:nvSpPr>
          <p:spPr>
            <a:xfrm>
              <a:off x="3923928" y="534227"/>
              <a:ext cx="1943968" cy="713674"/>
            </a:xfrm>
            <a:prstGeom prst="round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zh-TW" altLang="en-US">
                <a:solidFill>
                  <a:prstClr val="white"/>
                </a:solidFill>
              </a:endParaRPr>
            </a:p>
          </p:txBody>
        </p:sp>
        <p:sp>
          <p:nvSpPr>
            <p:cNvPr id="9" name="標題 1"/>
            <p:cNvSpPr txBox="1">
              <a:spLocks/>
            </p:cNvSpPr>
            <p:nvPr/>
          </p:nvSpPr>
          <p:spPr bwMode="auto">
            <a:xfrm>
              <a:off x="3923928" y="611500"/>
              <a:ext cx="1943968" cy="636401"/>
            </a:xfrm>
            <a:prstGeom prst="roundRect">
              <a:avLst/>
            </a:prstGeom>
            <a:noFill/>
            <a:ln w="9525">
              <a:noFill/>
              <a:miter lim="800000"/>
              <a:headEnd/>
              <a:tailEnd/>
            </a:ln>
            <a:effectLst>
              <a:outerShdw blurRad="50800" dist="38100" dir="2700000" algn="tl" rotWithShape="0">
                <a:prstClr val="black">
                  <a:alpha val="40000"/>
                </a:prstClr>
              </a:outerShdw>
            </a:effectLst>
          </p:spPr>
          <p:txBody>
            <a:bodyPr anchor="ctr"/>
            <a:lstStyle/>
            <a:p>
              <a:pPr algn="ctr">
                <a:defRPr/>
              </a:pPr>
              <a:r>
                <a:rPr lang="zh-TW" altLang="en-US" sz="2800" b="1" dirty="0">
                  <a:solidFill>
                    <a:prstClr val="white"/>
                  </a:solidFill>
                  <a:latin typeface="微軟正黑體" pitchFamily="34" charset="-120"/>
                  <a:ea typeface="微軟正黑體" pitchFamily="34" charset="-120"/>
                </a:rPr>
                <a:t>教學</a:t>
              </a:r>
              <a:r>
                <a:rPr lang="zh-TW" altLang="en-US" sz="2800" b="1" dirty="0" smtClean="0">
                  <a:solidFill>
                    <a:prstClr val="white"/>
                  </a:solidFill>
                  <a:latin typeface="微軟正黑體" pitchFamily="34" charset="-120"/>
                  <a:ea typeface="微軟正黑體" pitchFamily="34" charset="-120"/>
                </a:rPr>
                <a:t>規劃</a:t>
              </a:r>
              <a:endParaRPr lang="zh-TW" altLang="en-US" b="1" dirty="0">
                <a:solidFill>
                  <a:prstClr val="white"/>
                </a:solidFill>
                <a:effectLst>
                  <a:reflection blurRad="6350" stA="55000" endA="300" endPos="45500" dir="5400000" sy="-100000" algn="bl" rotWithShape="0"/>
                </a:effectLst>
                <a:latin typeface="微軟正黑體" pitchFamily="34" charset="-120"/>
                <a:ea typeface="微軟正黑體" pitchFamily="34" charset="-120"/>
              </a:endParaRPr>
            </a:p>
          </p:txBody>
        </p:sp>
      </p:grpSp>
      <p:pic>
        <p:nvPicPr>
          <p:cNvPr id="1026" name="Picture 2" descr="E:\DCIM\135___03\IMG_839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75576" y="2348880"/>
            <a:ext cx="3648208" cy="2736000"/>
          </a:xfrm>
          <a:prstGeom prst="rect">
            <a:avLst/>
          </a:prstGeom>
          <a:noFill/>
          <a:extLst>
            <a:ext uri="{909E8E84-426E-40DD-AFC4-6F175D3DCCD1}">
              <a14:hiddenFill xmlns:a14="http://schemas.microsoft.com/office/drawing/2010/main">
                <a:solidFill>
                  <a:srgbClr val="FFFFFF"/>
                </a:solidFill>
              </a14:hiddenFill>
            </a:ext>
          </a:extLst>
        </p:spPr>
      </p:pic>
      <p:pic>
        <p:nvPicPr>
          <p:cNvPr id="11" name="內容版面配置區 3"/>
          <p:cNvPicPr>
            <a:picLocks noChangeAspect="1"/>
          </p:cNvPicPr>
          <p:nvPr/>
        </p:nvPicPr>
        <p:blipFill rotWithShape="1">
          <a:blip r:embed="rId2" cstate="print">
            <a:extLst>
              <a:ext uri="{28A0092B-C50C-407E-A947-70E740481C1C}">
                <a14:useLocalDpi xmlns:a14="http://schemas.microsoft.com/office/drawing/2010/main" val="0"/>
              </a:ext>
            </a:extLst>
          </a:blip>
          <a:srcRect t="47450" r="12916" b="7815"/>
          <a:stretch/>
        </p:blipFill>
        <p:spPr bwMode="auto">
          <a:xfrm>
            <a:off x="-828600" y="1524732"/>
            <a:ext cx="6501184" cy="533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4341832" y="1047678"/>
            <a:ext cx="4570482" cy="954107"/>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TW" alt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軟正黑體" panose="020B0604030504040204" pitchFamily="34" charset="-120"/>
                <a:ea typeface="微軟正黑體" panose="020B0604030504040204" pitchFamily="34" charset="-120"/>
              </a:rPr>
              <a:t>帶著</a:t>
            </a:r>
            <a:r>
              <a:rPr lang="zh-TW" altLang="en-US" sz="2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軟正黑體" panose="020B0604030504040204" pitchFamily="34" charset="-120"/>
                <a:ea typeface="微軟正黑體" panose="020B0604030504040204" pitchFamily="34" charset="-120"/>
              </a:rPr>
              <a:t>想像閱讀，</a:t>
            </a:r>
            <a:endParaRPr lang="en-US" altLang="zh-TW" sz="2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軟正黑體" panose="020B0604030504040204" pitchFamily="34" charset="-120"/>
              <a:ea typeface="微軟正黑體" panose="020B0604030504040204" pitchFamily="34" charset="-120"/>
            </a:endParaRPr>
          </a:p>
          <a:p>
            <a:pPr algn="ctr"/>
            <a:r>
              <a:rPr lang="zh-TW" altLang="en-US" sz="2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軟正黑體" panose="020B0604030504040204" pitchFamily="34" charset="-120"/>
                <a:ea typeface="微軟正黑體" panose="020B0604030504040204" pitchFamily="34" charset="-120"/>
              </a:rPr>
              <a:t>讓文字成為栩栩如生的畫面</a:t>
            </a:r>
            <a:endParaRPr lang="zh-TW" altLang="en-US" sz="28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757423867"/>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026"/>
                                        </p:tgtEl>
                                        <p:attrNameLst>
                                          <p:attrName>style.visibility</p:attrName>
                                        </p:attrNameLst>
                                      </p:cBhvr>
                                      <p:to>
                                        <p:strVal val="visible"/>
                                      </p:to>
                                    </p:set>
                                    <p:animEffect transition="in" filter="fade">
                                      <p:cBhvr>
                                        <p:cTn id="11"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pic>
        <p:nvPicPr>
          <p:cNvPr id="8" name="內容版面配置區 7"/>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t="65687"/>
          <a:stretch/>
        </p:blipFill>
        <p:spPr>
          <a:xfrm>
            <a:off x="3037598" y="1146642"/>
            <a:ext cx="6081602" cy="3096344"/>
          </a:xfrm>
        </p:spPr>
      </p:pic>
      <p:sp>
        <p:nvSpPr>
          <p:cNvPr id="9" name="橢圓 8"/>
          <p:cNvSpPr/>
          <p:nvPr/>
        </p:nvSpPr>
        <p:spPr>
          <a:xfrm>
            <a:off x="3131841" y="2564904"/>
            <a:ext cx="6012160" cy="1296144"/>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113183027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pic>
        <p:nvPicPr>
          <p:cNvPr id="4" name="內容版面配置區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4833782" cy="6858000"/>
          </a:xfrm>
        </p:spPr>
      </p:pic>
      <p:pic>
        <p:nvPicPr>
          <p:cNvPr id="5" name="圖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0744" y="0"/>
            <a:ext cx="4833784" cy="6974632"/>
          </a:xfrm>
          <a:prstGeom prst="rect">
            <a:avLst/>
          </a:prstGeom>
        </p:spPr>
      </p:pic>
      <p:sp>
        <p:nvSpPr>
          <p:cNvPr id="6" name="橢圓 5"/>
          <p:cNvSpPr/>
          <p:nvPr/>
        </p:nvSpPr>
        <p:spPr>
          <a:xfrm>
            <a:off x="2267744" y="1412776"/>
            <a:ext cx="720080" cy="432048"/>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 name="橢圓 6"/>
          <p:cNvSpPr/>
          <p:nvPr/>
        </p:nvSpPr>
        <p:spPr>
          <a:xfrm>
            <a:off x="6804248" y="620688"/>
            <a:ext cx="720080" cy="432048"/>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 name="橢圓 7"/>
          <p:cNvSpPr/>
          <p:nvPr/>
        </p:nvSpPr>
        <p:spPr>
          <a:xfrm>
            <a:off x="5220072" y="4725144"/>
            <a:ext cx="936104" cy="432048"/>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dirty="0" smtClean="0"/>
              <a:t>v</a:t>
            </a:r>
            <a:endParaRPr lang="zh-TW" altLang="en-US" dirty="0"/>
          </a:p>
        </p:txBody>
      </p:sp>
      <p:sp>
        <p:nvSpPr>
          <p:cNvPr id="9" name="橢圓 8"/>
          <p:cNvSpPr/>
          <p:nvPr/>
        </p:nvSpPr>
        <p:spPr>
          <a:xfrm>
            <a:off x="7023424" y="3631208"/>
            <a:ext cx="720080" cy="432048"/>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dirty="0" smtClean="0"/>
              <a:t>v</a:t>
            </a:r>
            <a:endParaRPr lang="zh-TW" altLang="en-US" dirty="0"/>
          </a:p>
        </p:txBody>
      </p:sp>
    </p:spTree>
    <p:extLst>
      <p:ext uri="{BB962C8B-B14F-4D97-AF65-F5344CB8AC3E}">
        <p14:creationId xmlns:p14="http://schemas.microsoft.com/office/powerpoint/2010/main" val="362587804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pic>
        <p:nvPicPr>
          <p:cNvPr id="4" name="內容版面配置區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195736" y="188640"/>
            <a:ext cx="4700822" cy="6669360"/>
          </a:xfrm>
        </p:spPr>
      </p:pic>
    </p:spTree>
    <p:extLst>
      <p:ext uri="{BB962C8B-B14F-4D97-AF65-F5344CB8AC3E}">
        <p14:creationId xmlns:p14="http://schemas.microsoft.com/office/powerpoint/2010/main" val="120735621"/>
      </p:ext>
    </p:extLst>
  </p:cSld>
  <p:clrMapOvr>
    <a:masterClrMapping/>
  </p:clrMapOvr>
  <p:transition>
    <p:fade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pic>
        <p:nvPicPr>
          <p:cNvPr id="4" name="內容版面配置區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4466353" cy="6336704"/>
          </a:xfrm>
        </p:spPr>
      </p:pic>
      <p:pic>
        <p:nvPicPr>
          <p:cNvPr id="5" name="圖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10216" y="-496"/>
            <a:ext cx="4833784" cy="6858000"/>
          </a:xfrm>
          <a:prstGeom prst="rect">
            <a:avLst/>
          </a:prstGeom>
          <a:ln>
            <a:solidFill>
              <a:srgbClr val="C00000"/>
            </a:solidFill>
          </a:ln>
        </p:spPr>
      </p:pic>
      <p:sp>
        <p:nvSpPr>
          <p:cNvPr id="6" name="矩形 5"/>
          <p:cNvSpPr/>
          <p:nvPr/>
        </p:nvSpPr>
        <p:spPr>
          <a:xfrm>
            <a:off x="5278581" y="1844824"/>
            <a:ext cx="425116" cy="64633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altLang="zh-TW" sz="36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1</a:t>
            </a:r>
            <a:endParaRPr lang="zh-TW" altLang="en-US" sz="36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矩形 6"/>
          <p:cNvSpPr/>
          <p:nvPr/>
        </p:nvSpPr>
        <p:spPr>
          <a:xfrm>
            <a:off x="6514550" y="1848148"/>
            <a:ext cx="425116" cy="64633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altLang="zh-TW" sz="36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2</a:t>
            </a:r>
            <a:endParaRPr lang="zh-TW" altLang="en-US" sz="36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8" name="矩形 7"/>
          <p:cNvSpPr/>
          <p:nvPr/>
        </p:nvSpPr>
        <p:spPr>
          <a:xfrm>
            <a:off x="7740352" y="1846565"/>
            <a:ext cx="425116" cy="64633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altLang="zh-TW"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3</a:t>
            </a:r>
          </a:p>
        </p:txBody>
      </p:sp>
      <p:cxnSp>
        <p:nvCxnSpPr>
          <p:cNvPr id="10" name="直線接點 9"/>
          <p:cNvCxnSpPr/>
          <p:nvPr/>
        </p:nvCxnSpPr>
        <p:spPr>
          <a:xfrm>
            <a:off x="2555776" y="2996952"/>
            <a:ext cx="1296144"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直線接點 10"/>
          <p:cNvCxnSpPr/>
          <p:nvPr/>
        </p:nvCxnSpPr>
        <p:spPr>
          <a:xfrm>
            <a:off x="539552" y="3212976"/>
            <a:ext cx="3312368"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直線接點 12"/>
          <p:cNvCxnSpPr/>
          <p:nvPr/>
        </p:nvCxnSpPr>
        <p:spPr>
          <a:xfrm>
            <a:off x="539552" y="3429000"/>
            <a:ext cx="1224136"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128533" y="2491155"/>
            <a:ext cx="425116" cy="64633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altLang="zh-TW" sz="36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1</a:t>
            </a:r>
            <a:endParaRPr lang="zh-TW" altLang="en-US" sz="36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8" name="矩形 17"/>
          <p:cNvSpPr/>
          <p:nvPr/>
        </p:nvSpPr>
        <p:spPr>
          <a:xfrm>
            <a:off x="186444" y="3212976"/>
            <a:ext cx="425116" cy="64633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altLang="zh-TW" sz="36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2</a:t>
            </a:r>
            <a:endParaRPr lang="zh-TW" altLang="en-US" sz="36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9" name="矩形 18"/>
          <p:cNvSpPr/>
          <p:nvPr/>
        </p:nvSpPr>
        <p:spPr>
          <a:xfrm>
            <a:off x="186444" y="4221088"/>
            <a:ext cx="425116" cy="64633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altLang="zh-TW"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3</a:t>
            </a:r>
          </a:p>
        </p:txBody>
      </p:sp>
      <p:cxnSp>
        <p:nvCxnSpPr>
          <p:cNvPr id="20" name="直線接點 19"/>
          <p:cNvCxnSpPr/>
          <p:nvPr/>
        </p:nvCxnSpPr>
        <p:spPr>
          <a:xfrm>
            <a:off x="7235162" y="4221088"/>
            <a:ext cx="612068"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2" name="直線接點 21"/>
          <p:cNvCxnSpPr/>
          <p:nvPr/>
        </p:nvCxnSpPr>
        <p:spPr>
          <a:xfrm>
            <a:off x="5328084" y="4437112"/>
            <a:ext cx="612068"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3" name="直線接點 22"/>
          <p:cNvCxnSpPr/>
          <p:nvPr/>
        </p:nvCxnSpPr>
        <p:spPr>
          <a:xfrm>
            <a:off x="6727108" y="4437112"/>
            <a:ext cx="508054"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5" name="直線接點 24"/>
          <p:cNvCxnSpPr/>
          <p:nvPr/>
        </p:nvCxnSpPr>
        <p:spPr>
          <a:xfrm>
            <a:off x="7339176" y="4437112"/>
            <a:ext cx="82629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27" name="內容版面配置區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31204" y="0"/>
            <a:ext cx="483378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橢圓 27"/>
          <p:cNvSpPr/>
          <p:nvPr/>
        </p:nvSpPr>
        <p:spPr>
          <a:xfrm>
            <a:off x="1763688" y="2996952"/>
            <a:ext cx="216024" cy="216024"/>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9" name="橢圓 28"/>
          <p:cNvSpPr/>
          <p:nvPr/>
        </p:nvSpPr>
        <p:spPr>
          <a:xfrm>
            <a:off x="2555776" y="2564904"/>
            <a:ext cx="216024" cy="216024"/>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0" name="橢圓 29"/>
          <p:cNvSpPr/>
          <p:nvPr/>
        </p:nvSpPr>
        <p:spPr>
          <a:xfrm>
            <a:off x="3275856" y="3536141"/>
            <a:ext cx="216024" cy="216024"/>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cxnSp>
        <p:nvCxnSpPr>
          <p:cNvPr id="32" name="直線接點 31"/>
          <p:cNvCxnSpPr/>
          <p:nvPr/>
        </p:nvCxnSpPr>
        <p:spPr>
          <a:xfrm flipV="1">
            <a:off x="1948076" y="2636912"/>
            <a:ext cx="639336" cy="43204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3" name="直線接點 32"/>
          <p:cNvCxnSpPr>
            <a:stCxn id="30" idx="1"/>
            <a:endCxn id="29" idx="5"/>
          </p:cNvCxnSpPr>
          <p:nvPr/>
        </p:nvCxnSpPr>
        <p:spPr>
          <a:xfrm flipH="1" flipV="1">
            <a:off x="2740164" y="2749292"/>
            <a:ext cx="567328" cy="818485"/>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9546554"/>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1000"/>
                                        <p:tgtEl>
                                          <p:spTgt spid="18"/>
                                        </p:tgtEl>
                                      </p:cBhvr>
                                    </p:animEffect>
                                    <p:anim calcmode="lin" valueType="num">
                                      <p:cBhvr>
                                        <p:cTn id="21" dur="1000" fill="hold"/>
                                        <p:tgtEl>
                                          <p:spTgt spid="18"/>
                                        </p:tgtEl>
                                        <p:attrNameLst>
                                          <p:attrName>ppt_x</p:attrName>
                                        </p:attrNameLst>
                                      </p:cBhvr>
                                      <p:tavLst>
                                        <p:tav tm="0">
                                          <p:val>
                                            <p:strVal val="#ppt_x"/>
                                          </p:val>
                                        </p:tav>
                                        <p:tav tm="100000">
                                          <p:val>
                                            <p:strVal val="#ppt_x"/>
                                          </p:val>
                                        </p:tav>
                                      </p:tavLst>
                                    </p:anim>
                                    <p:anim calcmode="lin" valueType="num">
                                      <p:cBhvr>
                                        <p:cTn id="22" dur="1000" fill="hold"/>
                                        <p:tgtEl>
                                          <p:spTgt spid="18"/>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42" presetClass="entr" presetSubtype="0"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1000"/>
                                        <p:tgtEl>
                                          <p:spTgt spid="19"/>
                                        </p:tgtEl>
                                      </p:cBhvr>
                                    </p:animEffect>
                                    <p:anim calcmode="lin" valueType="num">
                                      <p:cBhvr>
                                        <p:cTn id="34" dur="1000" fill="hold"/>
                                        <p:tgtEl>
                                          <p:spTgt spid="19"/>
                                        </p:tgtEl>
                                        <p:attrNameLst>
                                          <p:attrName>ppt_x</p:attrName>
                                        </p:attrNameLst>
                                      </p:cBhvr>
                                      <p:tavLst>
                                        <p:tav tm="0">
                                          <p:val>
                                            <p:strVal val="#ppt_x"/>
                                          </p:val>
                                        </p:tav>
                                        <p:tav tm="100000">
                                          <p:val>
                                            <p:strVal val="#ppt_x"/>
                                          </p:val>
                                        </p:tav>
                                      </p:tavLst>
                                    </p:anim>
                                    <p:anim calcmode="lin" valueType="num">
                                      <p:cBhvr>
                                        <p:cTn id="35" dur="1000" fill="hold"/>
                                        <p:tgtEl>
                                          <p:spTgt spid="19"/>
                                        </p:tgtEl>
                                        <p:attrNameLst>
                                          <p:attrName>ppt_y</p:attrName>
                                        </p:attrNameLst>
                                      </p:cBhvr>
                                      <p:tavLst>
                                        <p:tav tm="0">
                                          <p:val>
                                            <p:strVal val="#ppt_y+.1"/>
                                          </p:val>
                                        </p:tav>
                                        <p:tav tm="100000">
                                          <p:val>
                                            <p:strVal val="#ppt_y"/>
                                          </p:val>
                                        </p:tav>
                                      </p:tavLst>
                                    </p:anim>
                                  </p:childTnLst>
                                </p:cTn>
                              </p:par>
                            </p:childTnLst>
                          </p:cTn>
                        </p:par>
                        <p:par>
                          <p:cTn id="36" fill="hold">
                            <p:stCondLst>
                              <p:cond delay="1000"/>
                            </p:stCondLst>
                            <p:childTnLst>
                              <p:par>
                                <p:cTn id="37" presetID="42" presetClass="entr" presetSubtype="0"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1000"/>
                                        <p:tgtEl>
                                          <p:spTgt spid="8"/>
                                        </p:tgtEl>
                                      </p:cBhvr>
                                    </p:animEffect>
                                    <p:anim calcmode="lin" valueType="num">
                                      <p:cBhvr>
                                        <p:cTn id="40" dur="1000" fill="hold"/>
                                        <p:tgtEl>
                                          <p:spTgt spid="8"/>
                                        </p:tgtEl>
                                        <p:attrNameLst>
                                          <p:attrName>ppt_x</p:attrName>
                                        </p:attrNameLst>
                                      </p:cBhvr>
                                      <p:tavLst>
                                        <p:tav tm="0">
                                          <p:val>
                                            <p:strVal val="#ppt_x"/>
                                          </p:val>
                                        </p:tav>
                                        <p:tav tm="100000">
                                          <p:val>
                                            <p:strVal val="#ppt_x"/>
                                          </p:val>
                                        </p:tav>
                                      </p:tavLst>
                                    </p:anim>
                                    <p:anim calcmode="lin" valueType="num">
                                      <p:cBhvr>
                                        <p:cTn id="4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nodeType="click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1000"/>
                                        <p:tgtEl>
                                          <p:spTgt spid="13"/>
                                        </p:tgtEl>
                                      </p:cBhvr>
                                    </p:animEffect>
                                    <p:anim calcmode="lin" valueType="num">
                                      <p:cBhvr>
                                        <p:cTn id="47" dur="1000" fill="hold"/>
                                        <p:tgtEl>
                                          <p:spTgt spid="13"/>
                                        </p:tgtEl>
                                        <p:attrNameLst>
                                          <p:attrName>ppt_x</p:attrName>
                                        </p:attrNameLst>
                                      </p:cBhvr>
                                      <p:tavLst>
                                        <p:tav tm="0">
                                          <p:val>
                                            <p:strVal val="#ppt_x"/>
                                          </p:val>
                                        </p:tav>
                                        <p:tav tm="100000">
                                          <p:val>
                                            <p:strVal val="#ppt_x"/>
                                          </p:val>
                                        </p:tav>
                                      </p:tavLst>
                                    </p:anim>
                                    <p:anim calcmode="lin" valueType="num">
                                      <p:cBhvr>
                                        <p:cTn id="48" dur="1000" fill="hold"/>
                                        <p:tgtEl>
                                          <p:spTgt spid="13"/>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1000"/>
                                        <p:tgtEl>
                                          <p:spTgt spid="10"/>
                                        </p:tgtEl>
                                      </p:cBhvr>
                                    </p:animEffect>
                                    <p:anim calcmode="lin" valueType="num">
                                      <p:cBhvr>
                                        <p:cTn id="52" dur="1000" fill="hold"/>
                                        <p:tgtEl>
                                          <p:spTgt spid="10"/>
                                        </p:tgtEl>
                                        <p:attrNameLst>
                                          <p:attrName>ppt_x</p:attrName>
                                        </p:attrNameLst>
                                      </p:cBhvr>
                                      <p:tavLst>
                                        <p:tav tm="0">
                                          <p:val>
                                            <p:strVal val="#ppt_x"/>
                                          </p:val>
                                        </p:tav>
                                        <p:tav tm="100000">
                                          <p:val>
                                            <p:strVal val="#ppt_x"/>
                                          </p:val>
                                        </p:tav>
                                      </p:tavLst>
                                    </p:anim>
                                    <p:anim calcmode="lin" valueType="num">
                                      <p:cBhvr>
                                        <p:cTn id="53" dur="1000" fill="hold"/>
                                        <p:tgtEl>
                                          <p:spTgt spid="10"/>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1000"/>
                                        <p:tgtEl>
                                          <p:spTgt spid="11"/>
                                        </p:tgtEl>
                                      </p:cBhvr>
                                    </p:animEffect>
                                    <p:anim calcmode="lin" valueType="num">
                                      <p:cBhvr>
                                        <p:cTn id="57" dur="1000" fill="hold"/>
                                        <p:tgtEl>
                                          <p:spTgt spid="11"/>
                                        </p:tgtEl>
                                        <p:attrNameLst>
                                          <p:attrName>ppt_x</p:attrName>
                                        </p:attrNameLst>
                                      </p:cBhvr>
                                      <p:tavLst>
                                        <p:tav tm="0">
                                          <p:val>
                                            <p:strVal val="#ppt_x"/>
                                          </p:val>
                                        </p:tav>
                                        <p:tav tm="100000">
                                          <p:val>
                                            <p:strVal val="#ppt_x"/>
                                          </p:val>
                                        </p:tav>
                                      </p:tavLst>
                                    </p:anim>
                                    <p:anim calcmode="lin" valueType="num">
                                      <p:cBhvr>
                                        <p:cTn id="5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1000"/>
                                        <p:tgtEl>
                                          <p:spTgt spid="20"/>
                                        </p:tgtEl>
                                      </p:cBhvr>
                                    </p:animEffect>
                                    <p:anim calcmode="lin" valueType="num">
                                      <p:cBhvr>
                                        <p:cTn id="64" dur="1000" fill="hold"/>
                                        <p:tgtEl>
                                          <p:spTgt spid="20"/>
                                        </p:tgtEl>
                                        <p:attrNameLst>
                                          <p:attrName>ppt_x</p:attrName>
                                        </p:attrNameLst>
                                      </p:cBhvr>
                                      <p:tavLst>
                                        <p:tav tm="0">
                                          <p:val>
                                            <p:strVal val="#ppt_x"/>
                                          </p:val>
                                        </p:tav>
                                        <p:tav tm="100000">
                                          <p:val>
                                            <p:strVal val="#ppt_x"/>
                                          </p:val>
                                        </p:tav>
                                      </p:tavLst>
                                    </p:anim>
                                    <p:anim calcmode="lin" valueType="num">
                                      <p:cBhvr>
                                        <p:cTn id="65"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fade">
                                      <p:cBhvr>
                                        <p:cTn id="70" dur="1000"/>
                                        <p:tgtEl>
                                          <p:spTgt spid="22"/>
                                        </p:tgtEl>
                                      </p:cBhvr>
                                    </p:animEffect>
                                    <p:anim calcmode="lin" valueType="num">
                                      <p:cBhvr>
                                        <p:cTn id="71" dur="1000" fill="hold"/>
                                        <p:tgtEl>
                                          <p:spTgt spid="22"/>
                                        </p:tgtEl>
                                        <p:attrNameLst>
                                          <p:attrName>ppt_x</p:attrName>
                                        </p:attrNameLst>
                                      </p:cBhvr>
                                      <p:tavLst>
                                        <p:tav tm="0">
                                          <p:val>
                                            <p:strVal val="#ppt_x"/>
                                          </p:val>
                                        </p:tav>
                                        <p:tav tm="100000">
                                          <p:val>
                                            <p:strVal val="#ppt_x"/>
                                          </p:val>
                                        </p:tav>
                                      </p:tavLst>
                                    </p:anim>
                                    <p:anim calcmode="lin" valueType="num">
                                      <p:cBhvr>
                                        <p:cTn id="7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nodeType="click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fade">
                                      <p:cBhvr>
                                        <p:cTn id="77" dur="1000"/>
                                        <p:tgtEl>
                                          <p:spTgt spid="23"/>
                                        </p:tgtEl>
                                      </p:cBhvr>
                                    </p:animEffect>
                                    <p:anim calcmode="lin" valueType="num">
                                      <p:cBhvr>
                                        <p:cTn id="78" dur="1000" fill="hold"/>
                                        <p:tgtEl>
                                          <p:spTgt spid="23"/>
                                        </p:tgtEl>
                                        <p:attrNameLst>
                                          <p:attrName>ppt_x</p:attrName>
                                        </p:attrNameLst>
                                      </p:cBhvr>
                                      <p:tavLst>
                                        <p:tav tm="0">
                                          <p:val>
                                            <p:strVal val="#ppt_x"/>
                                          </p:val>
                                        </p:tav>
                                        <p:tav tm="100000">
                                          <p:val>
                                            <p:strVal val="#ppt_x"/>
                                          </p:val>
                                        </p:tav>
                                      </p:tavLst>
                                    </p:anim>
                                    <p:anim calcmode="lin" valueType="num">
                                      <p:cBhvr>
                                        <p:cTn id="7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nodeType="clickEffect">
                                  <p:stCondLst>
                                    <p:cond delay="0"/>
                                  </p:stCondLst>
                                  <p:childTnLst>
                                    <p:set>
                                      <p:cBhvr>
                                        <p:cTn id="83" dur="1" fill="hold">
                                          <p:stCondLst>
                                            <p:cond delay="0"/>
                                          </p:stCondLst>
                                        </p:cTn>
                                        <p:tgtEl>
                                          <p:spTgt spid="25"/>
                                        </p:tgtEl>
                                        <p:attrNameLst>
                                          <p:attrName>style.visibility</p:attrName>
                                        </p:attrNameLst>
                                      </p:cBhvr>
                                      <p:to>
                                        <p:strVal val="visible"/>
                                      </p:to>
                                    </p:set>
                                    <p:animEffect transition="in" filter="fade">
                                      <p:cBhvr>
                                        <p:cTn id="84" dur="1000"/>
                                        <p:tgtEl>
                                          <p:spTgt spid="25"/>
                                        </p:tgtEl>
                                      </p:cBhvr>
                                    </p:animEffect>
                                    <p:anim calcmode="lin" valueType="num">
                                      <p:cBhvr>
                                        <p:cTn id="85" dur="1000" fill="hold"/>
                                        <p:tgtEl>
                                          <p:spTgt spid="25"/>
                                        </p:tgtEl>
                                        <p:attrNameLst>
                                          <p:attrName>ppt_x</p:attrName>
                                        </p:attrNameLst>
                                      </p:cBhvr>
                                      <p:tavLst>
                                        <p:tav tm="0">
                                          <p:val>
                                            <p:strVal val="#ppt_x"/>
                                          </p:val>
                                        </p:tav>
                                        <p:tav tm="100000">
                                          <p:val>
                                            <p:strVal val="#ppt_x"/>
                                          </p:val>
                                        </p:tav>
                                      </p:tavLst>
                                    </p:anim>
                                    <p:anim calcmode="lin" valueType="num">
                                      <p:cBhvr>
                                        <p:cTn id="8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2" presetClass="entr" presetSubtype="4" fill="hold" nodeType="click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wipe(down)">
                                      <p:cBhvr>
                                        <p:cTn id="91" dur="500"/>
                                        <p:tgtEl>
                                          <p:spTgt spid="27"/>
                                        </p:tgtEl>
                                      </p:cBhvr>
                                    </p:animEffect>
                                  </p:childTnLst>
                                </p:cTn>
                              </p:par>
                            </p:childTnLst>
                          </p:cTn>
                        </p:par>
                      </p:childTnLst>
                    </p:cTn>
                  </p:par>
                  <p:par>
                    <p:cTn id="92" fill="hold">
                      <p:stCondLst>
                        <p:cond delay="indefinite"/>
                      </p:stCondLst>
                      <p:childTnLst>
                        <p:par>
                          <p:cTn id="93" fill="hold">
                            <p:stCondLst>
                              <p:cond delay="0"/>
                            </p:stCondLst>
                            <p:childTnLst>
                              <p:par>
                                <p:cTn id="94" presetID="1" presetClass="entr" presetSubtype="0" fill="hold" grpId="0" nodeType="clickEffect">
                                  <p:stCondLst>
                                    <p:cond delay="0"/>
                                  </p:stCondLst>
                                  <p:childTnLst>
                                    <p:set>
                                      <p:cBhvr>
                                        <p:cTn id="95" dur="1" fill="hold">
                                          <p:stCondLst>
                                            <p:cond delay="0"/>
                                          </p:stCondLst>
                                        </p:cTn>
                                        <p:tgtEl>
                                          <p:spTgt spid="28"/>
                                        </p:tgtEl>
                                        <p:attrNameLst>
                                          <p:attrName>style.visibility</p:attrName>
                                        </p:attrNameLst>
                                      </p:cBhvr>
                                      <p:to>
                                        <p:strVal val="visible"/>
                                      </p:to>
                                    </p:set>
                                  </p:childTnLst>
                                </p:cTn>
                              </p:par>
                            </p:childTnLst>
                          </p:cTn>
                        </p:par>
                      </p:childTnLst>
                    </p:cTn>
                  </p:par>
                  <p:par>
                    <p:cTn id="96" fill="hold">
                      <p:stCondLst>
                        <p:cond delay="indefinite"/>
                      </p:stCondLst>
                      <p:childTnLst>
                        <p:par>
                          <p:cTn id="97" fill="hold">
                            <p:stCondLst>
                              <p:cond delay="0"/>
                            </p:stCondLst>
                            <p:childTnLst>
                              <p:par>
                                <p:cTn id="98" presetID="1" presetClass="entr" presetSubtype="0" fill="hold" grpId="0" nodeType="clickEffect">
                                  <p:stCondLst>
                                    <p:cond delay="0"/>
                                  </p:stCondLst>
                                  <p:childTnLst>
                                    <p:set>
                                      <p:cBhvr>
                                        <p:cTn id="99" dur="1" fill="hold">
                                          <p:stCondLst>
                                            <p:cond delay="0"/>
                                          </p:stCondLst>
                                        </p:cTn>
                                        <p:tgtEl>
                                          <p:spTgt spid="29"/>
                                        </p:tgtEl>
                                        <p:attrNameLst>
                                          <p:attrName>style.visibility</p:attrName>
                                        </p:attrNameLst>
                                      </p:cBhvr>
                                      <p:to>
                                        <p:strVal val="visible"/>
                                      </p:to>
                                    </p:set>
                                  </p:childTnLst>
                                </p:cTn>
                              </p:par>
                            </p:childTnLst>
                          </p:cTn>
                        </p:par>
                      </p:childTnLst>
                    </p:cTn>
                  </p:par>
                  <p:par>
                    <p:cTn id="100" fill="hold">
                      <p:stCondLst>
                        <p:cond delay="indefinite"/>
                      </p:stCondLst>
                      <p:childTnLst>
                        <p:par>
                          <p:cTn id="101" fill="hold">
                            <p:stCondLst>
                              <p:cond delay="0"/>
                            </p:stCondLst>
                            <p:childTnLst>
                              <p:par>
                                <p:cTn id="102" presetID="1" presetClass="entr" presetSubtype="0" fill="hold" grpId="0" nodeType="clickEffect">
                                  <p:stCondLst>
                                    <p:cond delay="0"/>
                                  </p:stCondLst>
                                  <p:childTnLst>
                                    <p:set>
                                      <p:cBhvr>
                                        <p:cTn id="103" dur="1" fill="hold">
                                          <p:stCondLst>
                                            <p:cond delay="0"/>
                                          </p:stCondLst>
                                        </p:cTn>
                                        <p:tgtEl>
                                          <p:spTgt spid="30"/>
                                        </p:tgtEl>
                                        <p:attrNameLst>
                                          <p:attrName>style.visibility</p:attrName>
                                        </p:attrNameLst>
                                      </p:cBhvr>
                                      <p:to>
                                        <p:strVal val="visible"/>
                                      </p:to>
                                    </p:set>
                                  </p:childTnLst>
                                </p:cTn>
                              </p:par>
                            </p:childTnLst>
                          </p:cTn>
                        </p:par>
                      </p:childTnLst>
                    </p:cTn>
                  </p:par>
                  <p:par>
                    <p:cTn id="104" fill="hold">
                      <p:stCondLst>
                        <p:cond delay="indefinite"/>
                      </p:stCondLst>
                      <p:childTnLst>
                        <p:par>
                          <p:cTn id="105" fill="hold">
                            <p:stCondLst>
                              <p:cond delay="0"/>
                            </p:stCondLst>
                            <p:childTnLst>
                              <p:par>
                                <p:cTn id="106" presetID="1" presetClass="entr" presetSubtype="0" fill="hold" nodeType="clickEffect">
                                  <p:stCondLst>
                                    <p:cond delay="0"/>
                                  </p:stCondLst>
                                  <p:childTnLst>
                                    <p:set>
                                      <p:cBhvr>
                                        <p:cTn id="107" dur="1" fill="hold">
                                          <p:stCondLst>
                                            <p:cond delay="0"/>
                                          </p:stCondLst>
                                        </p:cTn>
                                        <p:tgtEl>
                                          <p:spTgt spid="32"/>
                                        </p:tgtEl>
                                        <p:attrNameLst>
                                          <p:attrName>style.visibility</p:attrName>
                                        </p:attrNameLst>
                                      </p:cBhvr>
                                      <p:to>
                                        <p:strVal val="visible"/>
                                      </p:to>
                                    </p:set>
                                  </p:childTnLst>
                                </p:cTn>
                              </p:par>
                              <p:par>
                                <p:cTn id="108" presetID="1" presetClass="entr" presetSubtype="0" fill="hold" nodeType="withEffect">
                                  <p:stCondLst>
                                    <p:cond delay="0"/>
                                  </p:stCondLst>
                                  <p:childTnLst>
                                    <p:set>
                                      <p:cBhvr>
                                        <p:cTn id="109"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7" grpId="0"/>
      <p:bldP spid="18" grpId="0"/>
      <p:bldP spid="19" grpId="0"/>
      <p:bldP spid="28" grpId="0" animBg="1"/>
      <p:bldP spid="29" grpId="0" animBg="1"/>
      <p:bldP spid="3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pic>
        <p:nvPicPr>
          <p:cNvPr id="7" name="內容版面配置區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332656"/>
            <a:ext cx="4599314" cy="6525344"/>
          </a:xfrm>
        </p:spPr>
      </p:pic>
      <p:pic>
        <p:nvPicPr>
          <p:cNvPr id="8" name="圖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93200" y="0"/>
            <a:ext cx="4833784" cy="6858000"/>
          </a:xfrm>
          <a:prstGeom prst="rect">
            <a:avLst/>
          </a:prstGeom>
        </p:spPr>
      </p:pic>
    </p:spTree>
    <p:extLst>
      <p:ext uri="{BB962C8B-B14F-4D97-AF65-F5344CB8AC3E}">
        <p14:creationId xmlns:p14="http://schemas.microsoft.com/office/powerpoint/2010/main" val="2160930106"/>
      </p:ext>
    </p:extLst>
  </p:cSld>
  <p:clrMapOvr>
    <a:masterClrMapping/>
  </p:clrMapOvr>
  <p:transition>
    <p:fade thruBlk="1"/>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pic>
        <p:nvPicPr>
          <p:cNvPr id="7" name="內容版面配置區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27384"/>
            <a:ext cx="4599314" cy="6885384"/>
          </a:xfrm>
        </p:spPr>
      </p:pic>
      <p:pic>
        <p:nvPicPr>
          <p:cNvPr id="8" name="圖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93200" y="0"/>
            <a:ext cx="4833783" cy="6858000"/>
          </a:xfrm>
          <a:prstGeom prst="rect">
            <a:avLst/>
          </a:prstGeom>
        </p:spPr>
      </p:pic>
      <p:sp>
        <p:nvSpPr>
          <p:cNvPr id="3" name="橢圓 2"/>
          <p:cNvSpPr/>
          <p:nvPr/>
        </p:nvSpPr>
        <p:spPr>
          <a:xfrm>
            <a:off x="1691680" y="692696"/>
            <a:ext cx="648072" cy="504056"/>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 name="橢圓 5"/>
          <p:cNvSpPr/>
          <p:nvPr/>
        </p:nvSpPr>
        <p:spPr>
          <a:xfrm>
            <a:off x="6062019" y="692696"/>
            <a:ext cx="648072" cy="504056"/>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 name="橢圓 8"/>
          <p:cNvSpPr/>
          <p:nvPr/>
        </p:nvSpPr>
        <p:spPr>
          <a:xfrm>
            <a:off x="4572000" y="3284984"/>
            <a:ext cx="4248472" cy="2592288"/>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3200018542"/>
      </p:ext>
    </p:extLst>
  </p:cSld>
  <p:clrMapOvr>
    <a:masterClrMapping/>
  </p:clrMapOvr>
  <p:transition>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p:txBody>
          <a:bodyPr/>
          <a:lstStyle/>
          <a:p>
            <a:endParaRPr lang="zh-TW" altLang="en-US"/>
          </a:p>
        </p:txBody>
      </p:sp>
      <p:pic>
        <p:nvPicPr>
          <p:cNvPr id="4" name="圖片 3" descr="高年級-成長日誌pdf-page-005"/>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971601" y="1173163"/>
            <a:ext cx="7632848" cy="5658569"/>
          </a:xfrm>
          <a:prstGeom prst="rect">
            <a:avLst/>
          </a:prstGeom>
          <a:noFill/>
          <a:ln>
            <a:noFill/>
          </a:ln>
        </p:spPr>
      </p:pic>
      <p:sp>
        <p:nvSpPr>
          <p:cNvPr id="2" name="標題 1"/>
          <p:cNvSpPr>
            <a:spLocks noGrp="1"/>
          </p:cNvSpPr>
          <p:nvPr>
            <p:ph type="title"/>
          </p:nvPr>
        </p:nvSpPr>
        <p:spPr/>
        <p:txBody>
          <a:bodyPr/>
          <a:lstStyle/>
          <a:p>
            <a:r>
              <a:rPr lang="zh-TW" altLang="en-US" sz="3200" b="1" dirty="0" smtClean="0">
                <a:solidFill>
                  <a:srgbClr val="C00000"/>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說明文的教學從這裡開始</a:t>
            </a:r>
            <a:endParaRPr lang="zh-TW" altLang="en-US" sz="3200" b="1" dirty="0">
              <a:solidFill>
                <a:srgbClr val="C00000"/>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84353239"/>
      </p:ext>
    </p:extLst>
  </p:cSld>
  <p:clrMapOvr>
    <a:masterClrMapping/>
  </p:clrMapOvr>
  <p:transition>
    <p:fade thruBlk="1"/>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graphicFrame>
        <p:nvGraphicFramePr>
          <p:cNvPr id="4" name="內容版面配置區 3"/>
          <p:cNvGraphicFramePr>
            <a:graphicFrameLocks noGrp="1"/>
          </p:cNvGraphicFramePr>
          <p:nvPr>
            <p:ph idx="1"/>
            <p:extLst>
              <p:ext uri="{D42A27DB-BD31-4B8C-83A1-F6EECF244321}">
                <p14:modId xmlns:p14="http://schemas.microsoft.com/office/powerpoint/2010/main" val="4096626436"/>
              </p:ext>
            </p:extLst>
          </p:nvPr>
        </p:nvGraphicFramePr>
        <p:xfrm>
          <a:off x="107504" y="188640"/>
          <a:ext cx="9036496" cy="3632167"/>
        </p:xfrm>
        <a:graphic>
          <a:graphicData uri="http://schemas.openxmlformats.org/drawingml/2006/table">
            <a:tbl>
              <a:tblPr firstRow="1" firstCol="1" bandRow="1">
                <a:tableStyleId>{5C22544A-7EE6-4342-B048-85BDC9FD1C3A}</a:tableStyleId>
              </a:tblPr>
              <a:tblGrid>
                <a:gridCol w="2091090"/>
                <a:gridCol w="2091090"/>
                <a:gridCol w="4854316"/>
              </a:tblGrid>
              <a:tr h="340327">
                <a:tc>
                  <a:txBody>
                    <a:bodyPr/>
                    <a:lstStyle/>
                    <a:p>
                      <a:pPr algn="ctr">
                        <a:spcAft>
                          <a:spcPts val="0"/>
                        </a:spcAft>
                      </a:pPr>
                      <a:r>
                        <a:rPr lang="zh-TW" sz="1400" kern="100" dirty="0">
                          <a:effectLst/>
                        </a:rPr>
                        <a:t>主題</a:t>
                      </a:r>
                      <a:endParaRPr lang="zh-TW" sz="1200" kern="100" dirty="0">
                        <a:effectLst/>
                        <a:latin typeface="Calibri"/>
                        <a:ea typeface="新細明體"/>
                        <a:cs typeface="Times New Roman"/>
                      </a:endParaRPr>
                    </a:p>
                  </a:txBody>
                  <a:tcPr marL="68580" marR="68580" marT="0" marB="0"/>
                </a:tc>
                <a:tc>
                  <a:txBody>
                    <a:bodyPr/>
                    <a:lstStyle/>
                    <a:p>
                      <a:pPr algn="ctr">
                        <a:spcAft>
                          <a:spcPts val="0"/>
                        </a:spcAft>
                      </a:pPr>
                      <a:r>
                        <a:rPr lang="zh-TW" sz="1400" kern="100" dirty="0">
                          <a:effectLst/>
                        </a:rPr>
                        <a:t>綱要主題</a:t>
                      </a:r>
                      <a:endParaRPr lang="zh-TW" sz="1200" kern="100" dirty="0">
                        <a:effectLst/>
                        <a:latin typeface="Calibri"/>
                        <a:ea typeface="新細明體"/>
                        <a:cs typeface="Times New Roman"/>
                      </a:endParaRPr>
                    </a:p>
                  </a:txBody>
                  <a:tcPr marL="68580" marR="68580" marT="0" marB="0" anchor="ctr"/>
                </a:tc>
                <a:tc>
                  <a:txBody>
                    <a:bodyPr/>
                    <a:lstStyle/>
                    <a:p>
                      <a:pPr algn="ctr">
                        <a:spcAft>
                          <a:spcPts val="0"/>
                        </a:spcAft>
                      </a:pPr>
                      <a:r>
                        <a:rPr lang="zh-TW" sz="1400" kern="100">
                          <a:effectLst/>
                        </a:rPr>
                        <a:t>對應能力指標</a:t>
                      </a:r>
                      <a:endParaRPr lang="zh-TW" sz="1200" kern="100">
                        <a:effectLst/>
                        <a:latin typeface="Calibri"/>
                        <a:ea typeface="新細明體"/>
                        <a:cs typeface="Times New Roman"/>
                      </a:endParaRPr>
                    </a:p>
                  </a:txBody>
                  <a:tcPr marL="68580" marR="68580" marT="0" marB="0" anchor="ctr"/>
                </a:tc>
              </a:tr>
              <a:tr h="2972041">
                <a:tc>
                  <a:txBody>
                    <a:bodyPr/>
                    <a:lstStyle/>
                    <a:p>
                      <a:pPr algn="just">
                        <a:lnSpc>
                          <a:spcPts val="1600"/>
                        </a:lnSpc>
                        <a:spcAft>
                          <a:spcPts val="0"/>
                        </a:spcAft>
                      </a:pPr>
                      <a:endParaRPr lang="en-US" altLang="zh-TW" sz="1600" kern="100" dirty="0" smtClean="0">
                        <a:effectLst/>
                        <a:latin typeface="Calibri"/>
                        <a:ea typeface="新細明體"/>
                        <a:cs typeface="Times New Roman"/>
                      </a:endParaRPr>
                    </a:p>
                    <a:p>
                      <a:pPr algn="just">
                        <a:lnSpc>
                          <a:spcPts val="1600"/>
                        </a:lnSpc>
                        <a:spcAft>
                          <a:spcPts val="0"/>
                        </a:spcAft>
                      </a:pPr>
                      <a:r>
                        <a:rPr lang="zh-TW" sz="1600" kern="100" dirty="0" smtClean="0">
                          <a:effectLst/>
                          <a:latin typeface="Calibri"/>
                          <a:ea typeface="新細明體"/>
                          <a:cs typeface="Times New Roman"/>
                        </a:rPr>
                        <a:t>任務</a:t>
                      </a:r>
                      <a:r>
                        <a:rPr lang="en-US" sz="1600" kern="100" dirty="0">
                          <a:effectLst/>
                          <a:latin typeface="Calibri"/>
                          <a:ea typeface="新細明體"/>
                          <a:cs typeface="Times New Roman"/>
                        </a:rPr>
                        <a:t>10</a:t>
                      </a:r>
                      <a:r>
                        <a:rPr lang="zh-TW" sz="1600" kern="100" dirty="0">
                          <a:effectLst/>
                          <a:latin typeface="Calibri"/>
                          <a:ea typeface="新細明體"/>
                          <a:cs typeface="Times New Roman"/>
                        </a:rPr>
                        <a:t>：</a:t>
                      </a:r>
                    </a:p>
                    <a:p>
                      <a:pPr indent="152400" algn="just">
                        <a:lnSpc>
                          <a:spcPts val="1600"/>
                        </a:lnSpc>
                        <a:spcAft>
                          <a:spcPts val="0"/>
                        </a:spcAft>
                      </a:pPr>
                      <a:r>
                        <a:rPr lang="zh-TW" sz="1600" kern="100" dirty="0">
                          <a:effectLst/>
                          <a:latin typeface="Calibri"/>
                          <a:ea typeface="新細明體"/>
                          <a:cs typeface="Times New Roman"/>
                        </a:rPr>
                        <a:t>嗶嗶嗶！我是智財小警察</a:t>
                      </a:r>
                    </a:p>
                  </a:txBody>
                  <a:tcPr marL="68580" marR="68580" marT="0" marB="0"/>
                </a:tc>
                <a:tc>
                  <a:txBody>
                    <a:bodyPr/>
                    <a:lstStyle/>
                    <a:p>
                      <a:pPr marL="342900" lvl="0" indent="-342900" algn="just">
                        <a:lnSpc>
                          <a:spcPts val="1600"/>
                        </a:lnSpc>
                        <a:spcAft>
                          <a:spcPts val="0"/>
                        </a:spcAft>
                        <a:buFont typeface="+mj-lt"/>
                        <a:buAutoNum type="arabicPeriod"/>
                      </a:pPr>
                      <a:r>
                        <a:rPr lang="zh-TW" sz="1600" kern="100" dirty="0">
                          <a:effectLst/>
                          <a:latin typeface="微軟正黑體" panose="020B0604030504040204" pitchFamily="34" charset="-120"/>
                          <a:ea typeface="微軟正黑體" panose="020B0604030504040204" pitchFamily="34" charset="-120"/>
                          <a:cs typeface="Times New Roman"/>
                        </a:rPr>
                        <a:t>認識智慧財產權的基本觀念</a:t>
                      </a:r>
                    </a:p>
                    <a:p>
                      <a:pPr marL="342900" lvl="0" indent="-342900" algn="just">
                        <a:lnSpc>
                          <a:spcPts val="1600"/>
                        </a:lnSpc>
                        <a:spcAft>
                          <a:spcPts val="0"/>
                        </a:spcAft>
                        <a:buFont typeface="+mj-lt"/>
                        <a:buAutoNum type="arabicPeriod"/>
                      </a:pPr>
                      <a:r>
                        <a:rPr lang="zh-TW" sz="1600" kern="100" dirty="0">
                          <a:effectLst/>
                          <a:latin typeface="微軟正黑體" panose="020B0604030504040204" pitchFamily="34" charset="-120"/>
                          <a:ea typeface="微軟正黑體" panose="020B0604030504040204" pitchFamily="34" charset="-120"/>
                          <a:cs typeface="Times New Roman"/>
                        </a:rPr>
                        <a:t>認識網路資源的智慧財產權</a:t>
                      </a:r>
                    </a:p>
                  </a:txBody>
                  <a:tcPr marL="68580" marR="68580" marT="0" marB="0" anchor="ctr"/>
                </a:tc>
                <a:tc>
                  <a:txBody>
                    <a:bodyPr/>
                    <a:lstStyle/>
                    <a:p>
                      <a:pPr>
                        <a:lnSpc>
                          <a:spcPct val="150000"/>
                        </a:lnSpc>
                        <a:spcAft>
                          <a:spcPts val="0"/>
                        </a:spcAft>
                      </a:pPr>
                      <a:r>
                        <a:rPr lang="en-US" sz="1600" kern="100" dirty="0">
                          <a:effectLst/>
                          <a:latin typeface="微軟正黑體" panose="020B0604030504040204" pitchFamily="34" charset="-120"/>
                          <a:ea typeface="微軟正黑體" panose="020B0604030504040204" pitchFamily="34" charset="-120"/>
                          <a:cs typeface="Times New Roman"/>
                        </a:rPr>
                        <a:t>[</a:t>
                      </a:r>
                      <a:r>
                        <a:rPr lang="zh-TW" sz="1600" kern="100" dirty="0">
                          <a:effectLst/>
                          <a:latin typeface="微軟正黑體" panose="020B0604030504040204" pitchFamily="34" charset="-120"/>
                          <a:ea typeface="微軟正黑體" panose="020B0604030504040204" pitchFamily="34" charset="-120"/>
                          <a:cs typeface="Times New Roman"/>
                        </a:rPr>
                        <a:t>資</a:t>
                      </a:r>
                      <a:r>
                        <a:rPr lang="en-US" sz="1600" kern="100" dirty="0">
                          <a:effectLst/>
                          <a:latin typeface="微軟正黑體" panose="020B0604030504040204" pitchFamily="34" charset="-120"/>
                          <a:ea typeface="微軟正黑體" panose="020B0604030504040204" pitchFamily="34" charset="-120"/>
                          <a:cs typeface="Times New Roman"/>
                        </a:rPr>
                        <a:t>] 5-3-3 </a:t>
                      </a:r>
                      <a:r>
                        <a:rPr lang="zh-TW" sz="1600" kern="100" dirty="0">
                          <a:effectLst/>
                          <a:latin typeface="微軟正黑體" panose="020B0604030504040204" pitchFamily="34" charset="-120"/>
                          <a:ea typeface="微軟正黑體" panose="020B0604030504040204" pitchFamily="34" charset="-120"/>
                          <a:cs typeface="Times New Roman"/>
                        </a:rPr>
                        <a:t>能認識網路智慧財產權相關法律。</a:t>
                      </a:r>
                    </a:p>
                    <a:p>
                      <a:pPr>
                        <a:lnSpc>
                          <a:spcPct val="150000"/>
                        </a:lnSpc>
                        <a:spcAft>
                          <a:spcPts val="0"/>
                        </a:spcAft>
                      </a:pPr>
                      <a:r>
                        <a:rPr lang="en-US" sz="1600" kern="100" dirty="0">
                          <a:effectLst/>
                          <a:latin typeface="微軟正黑體" panose="020B0604030504040204" pitchFamily="34" charset="-120"/>
                          <a:ea typeface="微軟正黑體" panose="020B0604030504040204" pitchFamily="34" charset="-120"/>
                          <a:cs typeface="Times New Roman"/>
                        </a:rPr>
                        <a:t>[</a:t>
                      </a:r>
                      <a:r>
                        <a:rPr lang="zh-TW" sz="1600" kern="100" dirty="0">
                          <a:effectLst/>
                          <a:latin typeface="微軟正黑體" panose="020B0604030504040204" pitchFamily="34" charset="-120"/>
                          <a:ea typeface="微軟正黑體" panose="020B0604030504040204" pitchFamily="34" charset="-120"/>
                          <a:cs typeface="Times New Roman"/>
                        </a:rPr>
                        <a:t>資</a:t>
                      </a:r>
                      <a:r>
                        <a:rPr lang="en-US" sz="1600" kern="100" dirty="0">
                          <a:effectLst/>
                          <a:latin typeface="微軟正黑體" panose="020B0604030504040204" pitchFamily="34" charset="-120"/>
                          <a:ea typeface="微軟正黑體" panose="020B0604030504040204" pitchFamily="34" charset="-120"/>
                          <a:cs typeface="Times New Roman"/>
                        </a:rPr>
                        <a:t>] 5-3-5 </a:t>
                      </a:r>
                      <a:r>
                        <a:rPr lang="zh-TW" sz="1600" kern="100" dirty="0">
                          <a:effectLst/>
                          <a:latin typeface="微軟正黑體" panose="020B0604030504040204" pitchFamily="34" charset="-120"/>
                          <a:ea typeface="微軟正黑體" panose="020B0604030504040204" pitchFamily="34" charset="-120"/>
                          <a:cs typeface="Times New Roman"/>
                        </a:rPr>
                        <a:t>能認識網路資源的合理使用原則。</a:t>
                      </a:r>
                    </a:p>
                    <a:p>
                      <a:pPr>
                        <a:lnSpc>
                          <a:spcPct val="150000"/>
                        </a:lnSpc>
                        <a:spcAft>
                          <a:spcPts val="0"/>
                        </a:spcAft>
                      </a:pPr>
                      <a:r>
                        <a:rPr lang="en-US" sz="1600" kern="100" dirty="0">
                          <a:effectLst/>
                          <a:latin typeface="微軟正黑體" panose="020B0604030504040204" pitchFamily="34" charset="-120"/>
                          <a:ea typeface="微軟正黑體" panose="020B0604030504040204" pitchFamily="34" charset="-120"/>
                          <a:cs typeface="Times New Roman"/>
                        </a:rPr>
                        <a:t>[</a:t>
                      </a:r>
                      <a:r>
                        <a:rPr lang="zh-TW" sz="1600" kern="100" dirty="0">
                          <a:effectLst/>
                          <a:latin typeface="微軟正黑體" panose="020B0604030504040204" pitchFamily="34" charset="-120"/>
                          <a:ea typeface="微軟正黑體" panose="020B0604030504040204" pitchFamily="34" charset="-120"/>
                          <a:cs typeface="Times New Roman"/>
                        </a:rPr>
                        <a:t>資</a:t>
                      </a:r>
                      <a:r>
                        <a:rPr lang="en-US" sz="1600" kern="100" dirty="0">
                          <a:effectLst/>
                          <a:latin typeface="微軟正黑體" panose="020B0604030504040204" pitchFamily="34" charset="-120"/>
                          <a:ea typeface="微軟正黑體" panose="020B0604030504040204" pitchFamily="34" charset="-120"/>
                          <a:cs typeface="Times New Roman"/>
                        </a:rPr>
                        <a:t>] 5-3-4  </a:t>
                      </a:r>
                      <a:r>
                        <a:rPr lang="zh-TW" sz="1600" kern="100" dirty="0">
                          <a:effectLst/>
                          <a:latin typeface="微軟正黑體" panose="020B0604030504040204" pitchFamily="34" charset="-120"/>
                          <a:ea typeface="微軟正黑體" panose="020B0604030504040204" pitchFamily="34" charset="-120"/>
                          <a:cs typeface="Times New Roman"/>
                        </a:rPr>
                        <a:t>能認識正確引述網路資源的方式。</a:t>
                      </a:r>
                    </a:p>
                    <a:p>
                      <a:pPr>
                        <a:lnSpc>
                          <a:spcPct val="150000"/>
                        </a:lnSpc>
                        <a:spcAft>
                          <a:spcPts val="0"/>
                        </a:spcAft>
                      </a:pPr>
                      <a:r>
                        <a:rPr lang="en-US" sz="1600" kern="100" dirty="0">
                          <a:effectLst/>
                          <a:latin typeface="微軟正黑體" panose="020B0604030504040204" pitchFamily="34" charset="-120"/>
                          <a:ea typeface="微軟正黑體" panose="020B0604030504040204" pitchFamily="34" charset="-120"/>
                          <a:cs typeface="Times New Roman"/>
                        </a:rPr>
                        <a:t>[</a:t>
                      </a:r>
                      <a:r>
                        <a:rPr lang="zh-TW" sz="1600" kern="100" dirty="0">
                          <a:effectLst/>
                          <a:latin typeface="微軟正黑體" panose="020B0604030504040204" pitchFamily="34" charset="-120"/>
                          <a:ea typeface="微軟正黑體" panose="020B0604030504040204" pitchFamily="34" charset="-120"/>
                          <a:cs typeface="Times New Roman"/>
                        </a:rPr>
                        <a:t>自</a:t>
                      </a:r>
                      <a:r>
                        <a:rPr lang="en-US" sz="1600" kern="100" dirty="0">
                          <a:effectLst/>
                          <a:latin typeface="微軟正黑體" panose="020B0604030504040204" pitchFamily="34" charset="-120"/>
                          <a:ea typeface="微軟正黑體" panose="020B0604030504040204" pitchFamily="34" charset="-120"/>
                          <a:cs typeface="Times New Roman"/>
                        </a:rPr>
                        <a:t>] 1-3-4-3 </a:t>
                      </a:r>
                      <a:r>
                        <a:rPr lang="zh-TW" sz="1600" kern="100" dirty="0">
                          <a:effectLst/>
                          <a:latin typeface="微軟正黑體" panose="020B0604030504040204" pitchFamily="34" charset="-120"/>
                          <a:ea typeface="微軟正黑體" panose="020B0604030504040204" pitchFamily="34" charset="-120"/>
                          <a:cs typeface="Times New Roman"/>
                        </a:rPr>
                        <a:t>由資料顯示的相關，推測其背後可能的因果關係。</a:t>
                      </a:r>
                    </a:p>
                    <a:p>
                      <a:pPr>
                        <a:lnSpc>
                          <a:spcPct val="150000"/>
                        </a:lnSpc>
                        <a:spcAft>
                          <a:spcPts val="0"/>
                        </a:spcAft>
                      </a:pPr>
                      <a:r>
                        <a:rPr lang="en-US" sz="1600" kern="100" dirty="0">
                          <a:effectLst/>
                          <a:latin typeface="微軟正黑體" panose="020B0604030504040204" pitchFamily="34" charset="-120"/>
                          <a:ea typeface="微軟正黑體" panose="020B0604030504040204" pitchFamily="34" charset="-120"/>
                          <a:cs typeface="Times New Roman"/>
                        </a:rPr>
                        <a:t>[</a:t>
                      </a:r>
                      <a:r>
                        <a:rPr lang="zh-TW" sz="1600" kern="100" dirty="0">
                          <a:effectLst/>
                          <a:latin typeface="微軟正黑體" panose="020B0604030504040204" pitchFamily="34" charset="-120"/>
                          <a:ea typeface="微軟正黑體" panose="020B0604030504040204" pitchFamily="34" charset="-120"/>
                          <a:cs typeface="Times New Roman"/>
                        </a:rPr>
                        <a:t>人</a:t>
                      </a:r>
                      <a:r>
                        <a:rPr lang="en-US" sz="1600" kern="100" dirty="0">
                          <a:effectLst/>
                          <a:latin typeface="微軟正黑體" panose="020B0604030504040204" pitchFamily="34" charset="-120"/>
                          <a:ea typeface="微軟正黑體" panose="020B0604030504040204" pitchFamily="34" charset="-120"/>
                          <a:cs typeface="Times New Roman"/>
                        </a:rPr>
                        <a:t>] 1-3-1 </a:t>
                      </a:r>
                      <a:r>
                        <a:rPr lang="zh-TW" sz="1600" kern="100" dirty="0">
                          <a:effectLst/>
                          <a:latin typeface="微軟正黑體" panose="020B0604030504040204" pitchFamily="34" charset="-120"/>
                          <a:ea typeface="微軟正黑體" panose="020B0604030504040204" pitchFamily="34" charset="-120"/>
                          <a:cs typeface="Times New Roman"/>
                        </a:rPr>
                        <a:t>表達個人的基本權利，並瞭解人權與社會責任的關係。</a:t>
                      </a:r>
                    </a:p>
                    <a:p>
                      <a:pPr algn="just">
                        <a:lnSpc>
                          <a:spcPct val="150000"/>
                        </a:lnSpc>
                        <a:spcAft>
                          <a:spcPts val="0"/>
                        </a:spcAft>
                      </a:pPr>
                      <a:r>
                        <a:rPr lang="en-US" sz="1600" kern="100" dirty="0">
                          <a:effectLst/>
                          <a:latin typeface="微軟正黑體" panose="020B0604030504040204" pitchFamily="34" charset="-120"/>
                          <a:ea typeface="微軟正黑體" panose="020B0604030504040204" pitchFamily="34" charset="-120"/>
                          <a:cs typeface="Times New Roman"/>
                        </a:rPr>
                        <a:t>[</a:t>
                      </a:r>
                      <a:r>
                        <a:rPr lang="zh-TW" sz="1600" kern="100" dirty="0">
                          <a:effectLst/>
                          <a:latin typeface="微軟正黑體" panose="020B0604030504040204" pitchFamily="34" charset="-120"/>
                          <a:ea typeface="微軟正黑體" panose="020B0604030504040204" pitchFamily="34" charset="-120"/>
                          <a:cs typeface="Times New Roman"/>
                        </a:rPr>
                        <a:t>人</a:t>
                      </a:r>
                      <a:r>
                        <a:rPr lang="en-US" sz="1600" kern="100" dirty="0">
                          <a:effectLst/>
                          <a:latin typeface="微軟正黑體" panose="020B0604030504040204" pitchFamily="34" charset="-120"/>
                          <a:ea typeface="微軟正黑體" panose="020B0604030504040204" pitchFamily="34" charset="-120"/>
                          <a:cs typeface="Times New Roman"/>
                        </a:rPr>
                        <a:t>] 2-3-3 </a:t>
                      </a:r>
                      <a:r>
                        <a:rPr lang="zh-TW" sz="1600" kern="100" dirty="0">
                          <a:effectLst/>
                          <a:latin typeface="微軟正黑體" panose="020B0604030504040204" pitchFamily="34" charset="-120"/>
                          <a:ea typeface="微軟正黑體" panose="020B0604030504040204" pitchFamily="34" charset="-120"/>
                          <a:cs typeface="Times New Roman"/>
                        </a:rPr>
                        <a:t>瞭解人權與民主法治的密切關係。</a:t>
                      </a:r>
                    </a:p>
                    <a:p>
                      <a:pPr algn="just">
                        <a:lnSpc>
                          <a:spcPct val="150000"/>
                        </a:lnSpc>
                        <a:spcAft>
                          <a:spcPts val="0"/>
                        </a:spcAft>
                      </a:pPr>
                      <a:r>
                        <a:rPr lang="en-US" sz="1600" kern="100" dirty="0">
                          <a:effectLst/>
                          <a:latin typeface="微軟正黑體" panose="020B0604030504040204" pitchFamily="34" charset="-120"/>
                          <a:ea typeface="微軟正黑體" panose="020B0604030504040204" pitchFamily="34" charset="-120"/>
                          <a:cs typeface="Times New Roman"/>
                        </a:rPr>
                        <a:t> </a:t>
                      </a:r>
                      <a:endParaRPr lang="zh-TW" sz="1600" kern="100" dirty="0">
                        <a:effectLst/>
                        <a:latin typeface="微軟正黑體" panose="020B0604030504040204" pitchFamily="34" charset="-120"/>
                        <a:ea typeface="微軟正黑體" panose="020B0604030504040204" pitchFamily="34" charset="-120"/>
                        <a:cs typeface="Times New Roman"/>
                      </a:endParaRPr>
                    </a:p>
                  </a:txBody>
                  <a:tcPr marL="68580" marR="68580" marT="0" marB="0"/>
                </a:tc>
              </a:tr>
            </a:tbl>
          </a:graphicData>
        </a:graphic>
      </p:graphicFrame>
      <p:sp>
        <p:nvSpPr>
          <p:cNvPr id="5" name="矩形 4"/>
          <p:cNvSpPr/>
          <p:nvPr/>
        </p:nvSpPr>
        <p:spPr>
          <a:xfrm>
            <a:off x="1172663" y="566961"/>
            <a:ext cx="921771" cy="369332"/>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TW" altLang="en-US"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軟正黑體" panose="020B0604030504040204" pitchFamily="34" charset="-120"/>
                <a:ea typeface="微軟正黑體" panose="020B0604030504040204" pitchFamily="34" charset="-120"/>
              </a:rPr>
              <a:t>六</a:t>
            </a:r>
            <a:r>
              <a:rPr lang="zh-TW" altLang="en-US"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軟正黑體" panose="020B0604030504040204" pitchFamily="34" charset="-120"/>
                <a:ea typeface="微軟正黑體" panose="020B0604030504040204" pitchFamily="34" charset="-120"/>
              </a:rPr>
              <a:t>年級</a:t>
            </a:r>
            <a:endParaRPr lang="zh-TW" altLang="en-US"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軟正黑體" panose="020B0604030504040204" pitchFamily="34" charset="-120"/>
              <a:ea typeface="微軟正黑體" panose="020B0604030504040204" pitchFamily="34" charset="-120"/>
            </a:endParaRPr>
          </a:p>
        </p:txBody>
      </p:sp>
      <p:pic>
        <p:nvPicPr>
          <p:cNvPr id="3" name="圖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10216" y="32916"/>
            <a:ext cx="4833784" cy="6858000"/>
          </a:xfrm>
          <a:prstGeom prst="rect">
            <a:avLst/>
          </a:prstGeom>
        </p:spPr>
      </p:pic>
      <p:pic>
        <p:nvPicPr>
          <p:cNvPr id="6" name="圖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7832" y="-171400"/>
            <a:ext cx="4833784" cy="6858000"/>
          </a:xfrm>
          <a:prstGeom prst="rect">
            <a:avLst/>
          </a:prstGeom>
        </p:spPr>
      </p:pic>
    </p:spTree>
    <p:extLst>
      <p:ext uri="{BB962C8B-B14F-4D97-AF65-F5344CB8AC3E}">
        <p14:creationId xmlns:p14="http://schemas.microsoft.com/office/powerpoint/2010/main" val="204505795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graphicFrame>
        <p:nvGraphicFramePr>
          <p:cNvPr id="4" name="內容版面配置區 3"/>
          <p:cNvGraphicFramePr>
            <a:graphicFrameLocks noGrp="1"/>
          </p:cNvGraphicFramePr>
          <p:nvPr>
            <p:ph idx="1"/>
            <p:extLst>
              <p:ext uri="{D42A27DB-BD31-4B8C-83A1-F6EECF244321}">
                <p14:modId xmlns:p14="http://schemas.microsoft.com/office/powerpoint/2010/main" val="728826424"/>
              </p:ext>
            </p:extLst>
          </p:nvPr>
        </p:nvGraphicFramePr>
        <p:xfrm>
          <a:off x="0" y="-3190"/>
          <a:ext cx="9143999" cy="7223760"/>
        </p:xfrm>
        <a:graphic>
          <a:graphicData uri="http://schemas.openxmlformats.org/drawingml/2006/table">
            <a:tbl>
              <a:tblPr firstRow="1" firstCol="1" bandRow="1">
                <a:tableStyleId>{5C22544A-7EE6-4342-B048-85BDC9FD1C3A}</a:tableStyleId>
              </a:tblPr>
              <a:tblGrid>
                <a:gridCol w="2081838"/>
                <a:gridCol w="2081838"/>
                <a:gridCol w="4980323"/>
              </a:tblGrid>
              <a:tr h="235423">
                <a:tc>
                  <a:txBody>
                    <a:bodyPr/>
                    <a:lstStyle/>
                    <a:p>
                      <a:pPr algn="ctr">
                        <a:spcAft>
                          <a:spcPts val="0"/>
                        </a:spcAft>
                      </a:pPr>
                      <a:r>
                        <a:rPr lang="zh-TW" sz="1800" kern="100" dirty="0">
                          <a:effectLst/>
                        </a:rPr>
                        <a:t>主題</a:t>
                      </a:r>
                      <a:endParaRPr lang="zh-TW" sz="1600" kern="100" dirty="0">
                        <a:effectLst/>
                        <a:latin typeface="Calibri"/>
                        <a:ea typeface="新細明體"/>
                        <a:cs typeface="Times New Roman"/>
                      </a:endParaRPr>
                    </a:p>
                  </a:txBody>
                  <a:tcPr marL="68580" marR="68580" marT="0" marB="0"/>
                </a:tc>
                <a:tc>
                  <a:txBody>
                    <a:bodyPr/>
                    <a:lstStyle/>
                    <a:p>
                      <a:pPr algn="ctr">
                        <a:spcAft>
                          <a:spcPts val="0"/>
                        </a:spcAft>
                      </a:pPr>
                      <a:r>
                        <a:rPr lang="zh-TW" sz="1800" kern="100" dirty="0">
                          <a:effectLst/>
                        </a:rPr>
                        <a:t>綱要主題</a:t>
                      </a:r>
                      <a:endParaRPr lang="zh-TW" sz="1600" kern="100" dirty="0">
                        <a:effectLst/>
                        <a:latin typeface="Calibri"/>
                        <a:ea typeface="新細明體"/>
                        <a:cs typeface="Times New Roman"/>
                      </a:endParaRPr>
                    </a:p>
                  </a:txBody>
                  <a:tcPr marL="68580" marR="68580" marT="0" marB="0" anchor="ctr"/>
                </a:tc>
                <a:tc>
                  <a:txBody>
                    <a:bodyPr/>
                    <a:lstStyle/>
                    <a:p>
                      <a:pPr algn="ctr">
                        <a:spcAft>
                          <a:spcPts val="0"/>
                        </a:spcAft>
                      </a:pPr>
                      <a:r>
                        <a:rPr lang="zh-TW" sz="1800" kern="100" dirty="0">
                          <a:effectLst/>
                        </a:rPr>
                        <a:t>對應能力指標</a:t>
                      </a:r>
                      <a:endParaRPr lang="zh-TW" sz="1600" kern="100" dirty="0">
                        <a:effectLst/>
                        <a:latin typeface="Calibri"/>
                        <a:ea typeface="新細明體"/>
                        <a:cs typeface="Times New Roman"/>
                      </a:endParaRPr>
                    </a:p>
                  </a:txBody>
                  <a:tcPr marL="68580" marR="68580" marT="0" marB="0" anchor="ctr"/>
                </a:tc>
              </a:tr>
              <a:tr h="4693433">
                <a:tc>
                  <a:txBody>
                    <a:bodyPr/>
                    <a:lstStyle/>
                    <a:p>
                      <a:pPr algn="just">
                        <a:lnSpc>
                          <a:spcPct val="150000"/>
                        </a:lnSpc>
                        <a:spcAft>
                          <a:spcPts val="0"/>
                        </a:spcAft>
                      </a:pPr>
                      <a:endParaRPr lang="en-US" altLang="zh-TW" sz="1600" kern="100" dirty="0" smtClean="0">
                        <a:effectLst/>
                        <a:latin typeface="微軟正黑體" panose="020B0604030504040204" pitchFamily="34" charset="-120"/>
                        <a:ea typeface="微軟正黑體" panose="020B0604030504040204" pitchFamily="34" charset="-120"/>
                        <a:cs typeface="Times New Roman"/>
                      </a:endParaRPr>
                    </a:p>
                    <a:p>
                      <a:pPr algn="just">
                        <a:lnSpc>
                          <a:spcPct val="150000"/>
                        </a:lnSpc>
                        <a:spcAft>
                          <a:spcPts val="0"/>
                        </a:spcAft>
                      </a:pPr>
                      <a:r>
                        <a:rPr lang="zh-TW" sz="1600" kern="100" dirty="0" smtClean="0">
                          <a:effectLst/>
                          <a:latin typeface="微軟正黑體" panose="020B0604030504040204" pitchFamily="34" charset="-120"/>
                          <a:ea typeface="微軟正黑體" panose="020B0604030504040204" pitchFamily="34" charset="-120"/>
                          <a:cs typeface="Times New Roman"/>
                        </a:rPr>
                        <a:t>任務</a:t>
                      </a:r>
                      <a:r>
                        <a:rPr lang="en-US" sz="1600" kern="100" dirty="0">
                          <a:effectLst/>
                          <a:latin typeface="微軟正黑體" panose="020B0604030504040204" pitchFamily="34" charset="-120"/>
                          <a:ea typeface="微軟正黑體" panose="020B0604030504040204" pitchFamily="34" charset="-120"/>
                          <a:cs typeface="Times New Roman"/>
                        </a:rPr>
                        <a:t>11</a:t>
                      </a:r>
                      <a:r>
                        <a:rPr lang="zh-TW" sz="1600" kern="100" dirty="0">
                          <a:effectLst/>
                          <a:latin typeface="微軟正黑體" panose="020B0604030504040204" pitchFamily="34" charset="-120"/>
                          <a:ea typeface="微軟正黑體" panose="020B0604030504040204" pitchFamily="34" charset="-120"/>
                          <a:cs typeface="Times New Roman"/>
                        </a:rPr>
                        <a:t>：</a:t>
                      </a:r>
                    </a:p>
                    <a:p>
                      <a:pPr indent="152400" algn="just">
                        <a:lnSpc>
                          <a:spcPct val="150000"/>
                        </a:lnSpc>
                        <a:spcAft>
                          <a:spcPts val="0"/>
                        </a:spcAft>
                      </a:pPr>
                      <a:r>
                        <a:rPr lang="zh-TW" sz="1600" kern="100" dirty="0">
                          <a:effectLst/>
                          <a:latin typeface="微軟正黑體" panose="020B0604030504040204" pitchFamily="34" charset="-120"/>
                          <a:ea typeface="微軟正黑體" panose="020B0604030504040204" pitchFamily="34" charset="-120"/>
                          <a:cs typeface="Times New Roman"/>
                        </a:rPr>
                        <a:t>叫我第一名，我是網路遊俠</a:t>
                      </a:r>
                    </a:p>
                  </a:txBody>
                  <a:tcPr marL="68580" marR="68580" marT="0" marB="0"/>
                </a:tc>
                <a:tc>
                  <a:txBody>
                    <a:bodyPr/>
                    <a:lstStyle/>
                    <a:p>
                      <a:pPr marL="342900" lvl="0" indent="-342900" algn="just">
                        <a:lnSpc>
                          <a:spcPct val="150000"/>
                        </a:lnSpc>
                        <a:spcAft>
                          <a:spcPts val="0"/>
                        </a:spcAft>
                        <a:buFont typeface="+mj-lt"/>
                        <a:buAutoNum type="arabicPeriod"/>
                      </a:pPr>
                      <a:r>
                        <a:rPr lang="zh-TW" sz="1400" kern="100" dirty="0">
                          <a:effectLst/>
                          <a:latin typeface="微軟正黑體" panose="020B0604030504040204" pitchFamily="34" charset="-120"/>
                          <a:ea typeface="微軟正黑體" panose="020B0604030504040204" pitchFamily="34" charset="-120"/>
                          <a:cs typeface="Times New Roman"/>
                        </a:rPr>
                        <a:t>會查詢資料庫</a:t>
                      </a:r>
                      <a:endParaRPr lang="zh-TW" sz="1600" kern="100" dirty="0">
                        <a:effectLst/>
                        <a:latin typeface="微軟正黑體" panose="020B0604030504040204" pitchFamily="34" charset="-120"/>
                        <a:ea typeface="微軟正黑體" panose="020B0604030504040204" pitchFamily="34" charset="-120"/>
                        <a:cs typeface="Times New Roman"/>
                      </a:endParaRPr>
                    </a:p>
                    <a:p>
                      <a:pPr marL="342900" lvl="0" indent="-342900" algn="just">
                        <a:lnSpc>
                          <a:spcPct val="150000"/>
                        </a:lnSpc>
                        <a:spcAft>
                          <a:spcPts val="0"/>
                        </a:spcAft>
                        <a:buFont typeface="+mj-lt"/>
                        <a:buAutoNum type="arabicPeriod"/>
                      </a:pPr>
                      <a:r>
                        <a:rPr lang="zh-TW" sz="1400" kern="100" dirty="0">
                          <a:effectLst/>
                          <a:latin typeface="微軟正黑體" panose="020B0604030504040204" pitchFamily="34" charset="-120"/>
                          <a:ea typeface="微軟正黑體" panose="020B0604030504040204" pitchFamily="34" charset="-120"/>
                          <a:cs typeface="Times New Roman"/>
                        </a:rPr>
                        <a:t>能運用各種資源完成報告</a:t>
                      </a:r>
                      <a:endParaRPr lang="zh-TW" sz="1600" kern="100" dirty="0">
                        <a:effectLst/>
                        <a:latin typeface="微軟正黑體" panose="020B0604030504040204" pitchFamily="34" charset="-120"/>
                        <a:ea typeface="微軟正黑體" panose="020B0604030504040204" pitchFamily="34" charset="-120"/>
                        <a:cs typeface="Times New Roman"/>
                      </a:endParaRPr>
                    </a:p>
                    <a:p>
                      <a:pPr marL="342900" lvl="0" indent="-342900" algn="just">
                        <a:lnSpc>
                          <a:spcPct val="150000"/>
                        </a:lnSpc>
                        <a:spcAft>
                          <a:spcPts val="0"/>
                        </a:spcAft>
                        <a:buFont typeface="+mj-lt"/>
                        <a:buAutoNum type="arabicPeriod"/>
                      </a:pPr>
                      <a:r>
                        <a:rPr lang="zh-TW" sz="1600" kern="100" dirty="0">
                          <a:solidFill>
                            <a:srgbClr val="000000"/>
                          </a:solidFill>
                          <a:effectLst/>
                          <a:latin typeface="微軟正黑體" panose="020B0604030504040204" pitchFamily="34" charset="-120"/>
                          <a:ea typeface="微軟正黑體" panose="020B0604030504040204" pitchFamily="34" charset="-120"/>
                          <a:cs typeface="Times New Roman"/>
                        </a:rPr>
                        <a:t>會使用參考資料並註明資料來源以進行專題研究</a:t>
                      </a:r>
                      <a:endParaRPr lang="zh-TW" sz="1600" kern="100" dirty="0">
                        <a:effectLst/>
                        <a:latin typeface="微軟正黑體" panose="020B0604030504040204" pitchFamily="34" charset="-120"/>
                        <a:ea typeface="微軟正黑體" panose="020B0604030504040204" pitchFamily="34" charset="-120"/>
                        <a:cs typeface="Times New Roman"/>
                      </a:endParaRPr>
                    </a:p>
                  </a:txBody>
                  <a:tcPr marL="68580" marR="68580" marT="0" marB="0" anchor="ctr"/>
                </a:tc>
                <a:tc>
                  <a:txBody>
                    <a:bodyPr/>
                    <a:lstStyle/>
                    <a:p>
                      <a:pPr>
                        <a:lnSpc>
                          <a:spcPct val="150000"/>
                        </a:lnSpc>
                        <a:spcAft>
                          <a:spcPts val="0"/>
                        </a:spcAft>
                      </a:pPr>
                      <a:r>
                        <a:rPr lang="en-US" sz="1600" kern="100" dirty="0">
                          <a:effectLst/>
                          <a:latin typeface="微軟正黑體" panose="020B0604030504040204" pitchFamily="34" charset="-120"/>
                          <a:ea typeface="微軟正黑體" panose="020B0604030504040204" pitchFamily="34" charset="-120"/>
                          <a:cs typeface="Times New Roman"/>
                        </a:rPr>
                        <a:t>[</a:t>
                      </a:r>
                      <a:r>
                        <a:rPr lang="zh-TW" sz="1600" kern="100" dirty="0">
                          <a:effectLst/>
                          <a:latin typeface="微軟正黑體" panose="020B0604030504040204" pitchFamily="34" charset="-120"/>
                          <a:ea typeface="微軟正黑體" panose="020B0604030504040204" pitchFamily="34" charset="-120"/>
                          <a:cs typeface="Times New Roman"/>
                        </a:rPr>
                        <a:t>家</a:t>
                      </a:r>
                      <a:r>
                        <a:rPr lang="en-US" sz="1600" kern="100" dirty="0">
                          <a:effectLst/>
                          <a:latin typeface="微軟正黑體" panose="020B0604030504040204" pitchFamily="34" charset="-120"/>
                          <a:ea typeface="微軟正黑體" panose="020B0604030504040204" pitchFamily="34" charset="-120"/>
                          <a:cs typeface="Times New Roman"/>
                        </a:rPr>
                        <a:t>] 3-3-6 </a:t>
                      </a:r>
                      <a:r>
                        <a:rPr lang="zh-TW" sz="1600" kern="100" dirty="0">
                          <a:effectLst/>
                          <a:latin typeface="微軟正黑體" panose="020B0604030504040204" pitchFamily="34" charset="-120"/>
                          <a:ea typeface="微軟正黑體" panose="020B0604030504040204" pitchFamily="34" charset="-120"/>
                          <a:cs typeface="Times New Roman"/>
                        </a:rPr>
                        <a:t>利用科技蒐集生活相關資訊</a:t>
                      </a:r>
                    </a:p>
                    <a:p>
                      <a:pPr>
                        <a:lnSpc>
                          <a:spcPct val="150000"/>
                        </a:lnSpc>
                        <a:spcAft>
                          <a:spcPts val="0"/>
                        </a:spcAft>
                      </a:pPr>
                      <a:r>
                        <a:rPr lang="en-US" sz="1600" kern="100" dirty="0">
                          <a:effectLst/>
                          <a:latin typeface="微軟正黑體" panose="020B0604030504040204" pitchFamily="34" charset="-120"/>
                          <a:ea typeface="微軟正黑體" panose="020B0604030504040204" pitchFamily="34" charset="-120"/>
                          <a:cs typeface="Times New Roman"/>
                        </a:rPr>
                        <a:t>[</a:t>
                      </a:r>
                      <a:r>
                        <a:rPr lang="zh-TW" sz="1600" kern="100" dirty="0">
                          <a:effectLst/>
                          <a:latin typeface="微軟正黑體" panose="020B0604030504040204" pitchFamily="34" charset="-120"/>
                          <a:ea typeface="微軟正黑體" panose="020B0604030504040204" pitchFamily="34" charset="-120"/>
                          <a:cs typeface="Times New Roman"/>
                        </a:rPr>
                        <a:t>自</a:t>
                      </a:r>
                      <a:r>
                        <a:rPr lang="en-US" sz="1600" kern="100" dirty="0">
                          <a:effectLst/>
                          <a:latin typeface="微軟正黑體" panose="020B0604030504040204" pitchFamily="34" charset="-120"/>
                          <a:ea typeface="微軟正黑體" panose="020B0604030504040204" pitchFamily="34" charset="-120"/>
                          <a:cs typeface="Times New Roman"/>
                        </a:rPr>
                        <a:t>] 1-3-4-1 </a:t>
                      </a:r>
                      <a:r>
                        <a:rPr lang="zh-TW" sz="1600" kern="100" dirty="0">
                          <a:effectLst/>
                          <a:latin typeface="微軟正黑體" panose="020B0604030504040204" pitchFamily="34" charset="-120"/>
                          <a:ea typeface="微軟正黑體" panose="020B0604030504040204" pitchFamily="34" charset="-120"/>
                          <a:cs typeface="Times New Roman"/>
                        </a:rPr>
                        <a:t>能由一些不同來源的資料，整理出</a:t>
                      </a:r>
                      <a:r>
                        <a:rPr lang="zh-TW" sz="1600" kern="100" dirty="0" smtClean="0">
                          <a:effectLst/>
                          <a:latin typeface="微軟正黑體" panose="020B0604030504040204" pitchFamily="34" charset="-120"/>
                          <a:ea typeface="微軟正黑體" panose="020B0604030504040204" pitchFamily="34" charset="-120"/>
                          <a:cs typeface="Times New Roman"/>
                        </a:rPr>
                        <a:t>一</a:t>
                      </a:r>
                      <a:r>
                        <a:rPr lang="en-US" altLang="zh-TW" sz="1600" kern="100" dirty="0" smtClean="0">
                          <a:effectLst/>
                          <a:latin typeface="微軟正黑體" panose="020B0604030504040204" pitchFamily="34" charset="-120"/>
                          <a:ea typeface="微軟正黑體" panose="020B0604030504040204" pitchFamily="34" charset="-120"/>
                          <a:cs typeface="Times New Roman"/>
                        </a:rPr>
                        <a:t>      </a:t>
                      </a:r>
                    </a:p>
                    <a:p>
                      <a:pPr>
                        <a:lnSpc>
                          <a:spcPct val="150000"/>
                        </a:lnSpc>
                        <a:spcAft>
                          <a:spcPts val="0"/>
                        </a:spcAft>
                      </a:pPr>
                      <a:r>
                        <a:rPr lang="en-US" altLang="zh-TW" sz="1600" kern="100" dirty="0" smtClean="0">
                          <a:effectLst/>
                          <a:latin typeface="微軟正黑體" panose="020B0604030504040204" pitchFamily="34" charset="-120"/>
                          <a:ea typeface="微軟正黑體" panose="020B0604030504040204" pitchFamily="34" charset="-120"/>
                          <a:cs typeface="Times New Roman"/>
                        </a:rPr>
                        <a:t>       </a:t>
                      </a:r>
                      <a:r>
                        <a:rPr lang="zh-TW" sz="1600" kern="100" dirty="0" smtClean="0">
                          <a:effectLst/>
                          <a:latin typeface="微軟正黑體" panose="020B0604030504040204" pitchFamily="34" charset="-120"/>
                          <a:ea typeface="微軟正黑體" panose="020B0604030504040204" pitchFamily="34" charset="-120"/>
                          <a:cs typeface="Times New Roman"/>
                        </a:rPr>
                        <a:t>個</a:t>
                      </a:r>
                      <a:r>
                        <a:rPr lang="zh-TW" sz="1600" kern="100" dirty="0">
                          <a:effectLst/>
                          <a:latin typeface="微軟正黑體" panose="020B0604030504040204" pitchFamily="34" charset="-120"/>
                          <a:ea typeface="微軟正黑體" panose="020B0604030504040204" pitchFamily="34" charset="-120"/>
                          <a:cs typeface="Times New Roman"/>
                        </a:rPr>
                        <a:t>整體性的看法。 </a:t>
                      </a:r>
                    </a:p>
                    <a:p>
                      <a:pPr>
                        <a:lnSpc>
                          <a:spcPct val="150000"/>
                        </a:lnSpc>
                        <a:spcAft>
                          <a:spcPts val="0"/>
                        </a:spcAft>
                      </a:pPr>
                      <a:r>
                        <a:rPr lang="en-US" sz="1600" kern="100" dirty="0">
                          <a:effectLst/>
                          <a:latin typeface="微軟正黑體" panose="020B0604030504040204" pitchFamily="34" charset="-120"/>
                          <a:ea typeface="微軟正黑體" panose="020B0604030504040204" pitchFamily="34" charset="-120"/>
                          <a:cs typeface="Times New Roman"/>
                        </a:rPr>
                        <a:t>[</a:t>
                      </a:r>
                      <a:r>
                        <a:rPr lang="zh-TW" sz="1600" kern="100" dirty="0">
                          <a:effectLst/>
                          <a:latin typeface="微軟正黑體" panose="020B0604030504040204" pitchFamily="34" charset="-120"/>
                          <a:ea typeface="微軟正黑體" panose="020B0604030504040204" pitchFamily="34" charset="-120"/>
                          <a:cs typeface="Times New Roman"/>
                        </a:rPr>
                        <a:t>自</a:t>
                      </a:r>
                      <a:r>
                        <a:rPr lang="en-US" sz="1600" kern="100" dirty="0">
                          <a:effectLst/>
                          <a:latin typeface="微軟正黑體" panose="020B0604030504040204" pitchFamily="34" charset="-120"/>
                          <a:ea typeface="微軟正黑體" panose="020B0604030504040204" pitchFamily="34" charset="-120"/>
                          <a:cs typeface="Times New Roman"/>
                        </a:rPr>
                        <a:t>] 1-3-4-2 </a:t>
                      </a:r>
                      <a:r>
                        <a:rPr lang="zh-TW" sz="1600" kern="100" dirty="0">
                          <a:effectLst/>
                          <a:latin typeface="微軟正黑體" panose="020B0604030504040204" pitchFamily="34" charset="-120"/>
                          <a:ea typeface="微軟正黑體" panose="020B0604030504040204" pitchFamily="34" charset="-120"/>
                          <a:cs typeface="Times New Roman"/>
                        </a:rPr>
                        <a:t>辨識出資料的特徵及通則性並做詮釋。 </a:t>
                      </a:r>
                    </a:p>
                    <a:p>
                      <a:pPr>
                        <a:lnSpc>
                          <a:spcPct val="150000"/>
                        </a:lnSpc>
                        <a:spcAft>
                          <a:spcPts val="0"/>
                        </a:spcAft>
                      </a:pPr>
                      <a:r>
                        <a:rPr lang="en-US" sz="1600" kern="100" dirty="0">
                          <a:effectLst/>
                          <a:latin typeface="微軟正黑體" panose="020B0604030504040204" pitchFamily="34" charset="-120"/>
                          <a:ea typeface="微軟正黑體" panose="020B0604030504040204" pitchFamily="34" charset="-120"/>
                          <a:cs typeface="Times New Roman"/>
                        </a:rPr>
                        <a:t> </a:t>
                      </a:r>
                      <a:r>
                        <a:rPr lang="en-US" sz="1600" kern="100" dirty="0" smtClean="0">
                          <a:effectLst/>
                          <a:latin typeface="微軟正黑體" panose="020B0604030504040204" pitchFamily="34" charset="-120"/>
                          <a:ea typeface="微軟正黑體" panose="020B0604030504040204" pitchFamily="34" charset="-120"/>
                          <a:cs typeface="Times New Roman"/>
                        </a:rPr>
                        <a:t>[</a:t>
                      </a:r>
                      <a:r>
                        <a:rPr lang="zh-TW" sz="1600" kern="100" dirty="0">
                          <a:effectLst/>
                          <a:latin typeface="微軟正黑體" panose="020B0604030504040204" pitchFamily="34" charset="-120"/>
                          <a:ea typeface="微軟正黑體" panose="020B0604030504040204" pitchFamily="34" charset="-120"/>
                          <a:cs typeface="Times New Roman"/>
                        </a:rPr>
                        <a:t>綜</a:t>
                      </a:r>
                      <a:r>
                        <a:rPr lang="en-US" sz="1600" kern="100" dirty="0">
                          <a:effectLst/>
                          <a:latin typeface="微軟正黑體" panose="020B0604030504040204" pitchFamily="34" charset="-120"/>
                          <a:ea typeface="微軟正黑體" panose="020B0604030504040204" pitchFamily="34" charset="-120"/>
                          <a:cs typeface="Times New Roman"/>
                        </a:rPr>
                        <a:t>] 1-3-3 </a:t>
                      </a:r>
                      <a:r>
                        <a:rPr lang="zh-TW" sz="1600" kern="100" dirty="0">
                          <a:effectLst/>
                          <a:latin typeface="微軟正黑體" panose="020B0604030504040204" pitchFamily="34" charset="-120"/>
                          <a:ea typeface="微軟正黑體" panose="020B0604030504040204" pitchFamily="34" charset="-120"/>
                          <a:cs typeface="Times New Roman"/>
                        </a:rPr>
                        <a:t>探究自我學習的方法，並發展自己的</a:t>
                      </a:r>
                      <a:r>
                        <a:rPr lang="zh-TW" sz="1600" kern="100" dirty="0" smtClean="0">
                          <a:effectLst/>
                          <a:latin typeface="微軟正黑體" panose="020B0604030504040204" pitchFamily="34" charset="-120"/>
                          <a:ea typeface="微軟正黑體" panose="020B0604030504040204" pitchFamily="34" charset="-120"/>
                          <a:cs typeface="Times New Roman"/>
                        </a:rPr>
                        <a:t>興</a:t>
                      </a:r>
                      <a:endParaRPr lang="en-US" altLang="zh-TW" sz="1600" kern="100" dirty="0" smtClean="0">
                        <a:effectLst/>
                        <a:latin typeface="微軟正黑體" panose="020B0604030504040204" pitchFamily="34" charset="-120"/>
                        <a:ea typeface="微軟正黑體" panose="020B0604030504040204" pitchFamily="34" charset="-120"/>
                        <a:cs typeface="Times New Roman"/>
                      </a:endParaRPr>
                    </a:p>
                    <a:p>
                      <a:pPr>
                        <a:lnSpc>
                          <a:spcPct val="150000"/>
                        </a:lnSpc>
                        <a:spcAft>
                          <a:spcPts val="0"/>
                        </a:spcAft>
                      </a:pPr>
                      <a:r>
                        <a:rPr lang="en-US" altLang="zh-TW" sz="1600" kern="100" dirty="0" smtClean="0">
                          <a:effectLst/>
                          <a:latin typeface="微軟正黑體" panose="020B0604030504040204" pitchFamily="34" charset="-120"/>
                          <a:ea typeface="微軟正黑體" panose="020B0604030504040204" pitchFamily="34" charset="-120"/>
                          <a:cs typeface="Times New Roman"/>
                        </a:rPr>
                        <a:t>         </a:t>
                      </a:r>
                      <a:r>
                        <a:rPr lang="zh-TW" sz="1600" kern="100" dirty="0" smtClean="0">
                          <a:effectLst/>
                          <a:latin typeface="微軟正黑體" panose="020B0604030504040204" pitchFamily="34" charset="-120"/>
                          <a:ea typeface="微軟正黑體" panose="020B0604030504040204" pitchFamily="34" charset="-120"/>
                          <a:cs typeface="Times New Roman"/>
                        </a:rPr>
                        <a:t>趣</a:t>
                      </a:r>
                      <a:r>
                        <a:rPr lang="zh-TW" sz="1600" kern="100" dirty="0">
                          <a:effectLst/>
                          <a:latin typeface="微軟正黑體" panose="020B0604030504040204" pitchFamily="34" charset="-120"/>
                          <a:ea typeface="微軟正黑體" panose="020B0604030504040204" pitchFamily="34" charset="-120"/>
                          <a:cs typeface="Times New Roman"/>
                        </a:rPr>
                        <a:t>與專長。</a:t>
                      </a:r>
                    </a:p>
                    <a:p>
                      <a:pPr>
                        <a:lnSpc>
                          <a:spcPct val="150000"/>
                        </a:lnSpc>
                        <a:spcAft>
                          <a:spcPts val="0"/>
                        </a:spcAft>
                      </a:pPr>
                      <a:r>
                        <a:rPr lang="en-US" sz="1600" kern="100" dirty="0">
                          <a:effectLst/>
                          <a:latin typeface="微軟正黑體" panose="020B0604030504040204" pitchFamily="34" charset="-120"/>
                          <a:ea typeface="微軟正黑體" panose="020B0604030504040204" pitchFamily="34" charset="-120"/>
                          <a:cs typeface="Times New Roman"/>
                        </a:rPr>
                        <a:t>[</a:t>
                      </a:r>
                      <a:r>
                        <a:rPr lang="zh-TW" sz="1600" kern="100" dirty="0">
                          <a:effectLst/>
                          <a:latin typeface="微軟正黑體" panose="020B0604030504040204" pitchFamily="34" charset="-120"/>
                          <a:ea typeface="微軟正黑體" panose="020B0604030504040204" pitchFamily="34" charset="-120"/>
                          <a:cs typeface="Times New Roman"/>
                        </a:rPr>
                        <a:t>資</a:t>
                      </a:r>
                      <a:r>
                        <a:rPr lang="en-US" sz="1600" kern="100" dirty="0">
                          <a:effectLst/>
                          <a:latin typeface="微軟正黑體" panose="020B0604030504040204" pitchFamily="34" charset="-120"/>
                          <a:ea typeface="微軟正黑體" panose="020B0604030504040204" pitchFamily="34" charset="-120"/>
                          <a:cs typeface="Times New Roman"/>
                        </a:rPr>
                        <a:t>] 4-3-1 </a:t>
                      </a:r>
                      <a:r>
                        <a:rPr lang="zh-TW" sz="1600" kern="100" dirty="0">
                          <a:effectLst/>
                          <a:latin typeface="微軟正黑體" panose="020B0604030504040204" pitchFamily="34" charset="-120"/>
                          <a:ea typeface="微軟正黑體" panose="020B0604030504040204" pitchFamily="34" charset="-120"/>
                          <a:cs typeface="Times New Roman"/>
                        </a:rPr>
                        <a:t>能應用網路的資訊解決問題。。</a:t>
                      </a:r>
                    </a:p>
                    <a:p>
                      <a:pPr>
                        <a:lnSpc>
                          <a:spcPct val="150000"/>
                        </a:lnSpc>
                        <a:spcAft>
                          <a:spcPts val="0"/>
                        </a:spcAft>
                      </a:pPr>
                      <a:r>
                        <a:rPr lang="en-US" sz="1600" kern="100" dirty="0">
                          <a:effectLst/>
                          <a:latin typeface="微軟正黑體" panose="020B0604030504040204" pitchFamily="34" charset="-120"/>
                          <a:ea typeface="微軟正黑體" panose="020B0604030504040204" pitchFamily="34" charset="-120"/>
                          <a:cs typeface="Times New Roman"/>
                        </a:rPr>
                        <a:t>[</a:t>
                      </a:r>
                      <a:r>
                        <a:rPr lang="zh-TW" sz="1600" kern="100" dirty="0">
                          <a:effectLst/>
                          <a:latin typeface="微軟正黑體" panose="020B0604030504040204" pitchFamily="34" charset="-120"/>
                          <a:ea typeface="微軟正黑體" panose="020B0604030504040204" pitchFamily="34" charset="-120"/>
                          <a:cs typeface="Times New Roman"/>
                        </a:rPr>
                        <a:t>藝</a:t>
                      </a:r>
                      <a:r>
                        <a:rPr lang="en-US" sz="1600" kern="100" dirty="0">
                          <a:effectLst/>
                          <a:latin typeface="微軟正黑體" panose="020B0604030504040204" pitchFamily="34" charset="-120"/>
                          <a:ea typeface="微軟正黑體" panose="020B0604030504040204" pitchFamily="34" charset="-120"/>
                          <a:cs typeface="Times New Roman"/>
                        </a:rPr>
                        <a:t>]1-3-5 </a:t>
                      </a:r>
                      <a:r>
                        <a:rPr lang="zh-TW" sz="1600" kern="100" dirty="0">
                          <a:effectLst/>
                          <a:latin typeface="微軟正黑體" panose="020B0604030504040204" pitchFamily="34" charset="-120"/>
                          <a:ea typeface="微軟正黑體" panose="020B0604030504040204" pitchFamily="34" charset="-120"/>
                          <a:cs typeface="Times New Roman"/>
                        </a:rPr>
                        <a:t>結合科技，開發新的創作經驗與方向。</a:t>
                      </a:r>
                    </a:p>
                    <a:p>
                      <a:pPr>
                        <a:lnSpc>
                          <a:spcPct val="150000"/>
                        </a:lnSpc>
                        <a:spcAft>
                          <a:spcPts val="0"/>
                        </a:spcAft>
                      </a:pPr>
                      <a:r>
                        <a:rPr lang="en-US" sz="1600" kern="100" dirty="0">
                          <a:effectLst/>
                          <a:latin typeface="微軟正黑體" panose="020B0604030504040204" pitchFamily="34" charset="-120"/>
                          <a:ea typeface="微軟正黑體" panose="020B0604030504040204" pitchFamily="34" charset="-120"/>
                          <a:cs typeface="Times New Roman"/>
                        </a:rPr>
                        <a:t>[</a:t>
                      </a:r>
                      <a:r>
                        <a:rPr lang="zh-TW" sz="1600" kern="100" dirty="0">
                          <a:effectLst/>
                          <a:latin typeface="微軟正黑體" panose="020B0604030504040204" pitchFamily="34" charset="-120"/>
                          <a:ea typeface="微軟正黑體" panose="020B0604030504040204" pitchFamily="34" charset="-120"/>
                          <a:cs typeface="Times New Roman"/>
                        </a:rPr>
                        <a:t>語</a:t>
                      </a:r>
                      <a:r>
                        <a:rPr lang="en-US" sz="1600" kern="100" dirty="0">
                          <a:effectLst/>
                          <a:latin typeface="微軟正黑體" panose="020B0604030504040204" pitchFamily="34" charset="-120"/>
                          <a:ea typeface="微軟正黑體" panose="020B0604030504040204" pitchFamily="34" charset="-120"/>
                          <a:cs typeface="Times New Roman"/>
                        </a:rPr>
                        <a:t>] 5-3-9-1</a:t>
                      </a:r>
                      <a:r>
                        <a:rPr lang="zh-TW" sz="1600" kern="100" dirty="0">
                          <a:effectLst/>
                          <a:latin typeface="微軟正黑體" panose="020B0604030504040204" pitchFamily="34" charset="-120"/>
                          <a:ea typeface="微軟正黑體" panose="020B0604030504040204" pitchFamily="34" charset="-120"/>
                          <a:cs typeface="Times New Roman"/>
                        </a:rPr>
                        <a:t>能利用電腦和其他科技產品，提升</a:t>
                      </a:r>
                      <a:r>
                        <a:rPr lang="zh-TW" sz="1600" kern="100" dirty="0" smtClean="0">
                          <a:effectLst/>
                          <a:latin typeface="微軟正黑體" panose="020B0604030504040204" pitchFamily="34" charset="-120"/>
                          <a:ea typeface="微軟正黑體" panose="020B0604030504040204" pitchFamily="34" charset="-120"/>
                          <a:cs typeface="Times New Roman"/>
                        </a:rPr>
                        <a:t>語文</a:t>
                      </a:r>
                      <a:endParaRPr lang="en-US" altLang="zh-TW" sz="1600" kern="100" dirty="0" smtClean="0">
                        <a:effectLst/>
                        <a:latin typeface="微軟正黑體" panose="020B0604030504040204" pitchFamily="34" charset="-120"/>
                        <a:ea typeface="微軟正黑體" panose="020B0604030504040204" pitchFamily="34" charset="-120"/>
                        <a:cs typeface="Times New Roman"/>
                      </a:endParaRPr>
                    </a:p>
                    <a:p>
                      <a:pPr>
                        <a:lnSpc>
                          <a:spcPct val="150000"/>
                        </a:lnSpc>
                        <a:spcAft>
                          <a:spcPts val="0"/>
                        </a:spcAft>
                      </a:pPr>
                      <a:r>
                        <a:rPr lang="en-US" altLang="zh-TW" sz="1600" kern="100" dirty="0" smtClean="0">
                          <a:effectLst/>
                          <a:latin typeface="微軟正黑體" panose="020B0604030504040204" pitchFamily="34" charset="-120"/>
                          <a:ea typeface="微軟正黑體" panose="020B0604030504040204" pitchFamily="34" charset="-120"/>
                          <a:cs typeface="Times New Roman"/>
                        </a:rPr>
                        <a:t>        </a:t>
                      </a:r>
                      <a:r>
                        <a:rPr lang="zh-TW" sz="1600" kern="100" dirty="0" smtClean="0">
                          <a:effectLst/>
                          <a:latin typeface="微軟正黑體" panose="020B0604030504040204" pitchFamily="34" charset="-120"/>
                          <a:ea typeface="微軟正黑體" panose="020B0604030504040204" pitchFamily="34" charset="-120"/>
                          <a:cs typeface="Times New Roman"/>
                        </a:rPr>
                        <a:t>認知</a:t>
                      </a:r>
                      <a:r>
                        <a:rPr lang="zh-TW" sz="1600" kern="100" dirty="0">
                          <a:effectLst/>
                          <a:latin typeface="微軟正黑體" panose="020B0604030504040204" pitchFamily="34" charset="-120"/>
                          <a:ea typeface="微軟正黑體" panose="020B0604030504040204" pitchFamily="34" charset="-120"/>
                          <a:cs typeface="Times New Roman"/>
                        </a:rPr>
                        <a:t>和應用能力。</a:t>
                      </a:r>
                    </a:p>
                    <a:p>
                      <a:pPr>
                        <a:lnSpc>
                          <a:spcPct val="150000"/>
                        </a:lnSpc>
                        <a:spcAft>
                          <a:spcPts val="0"/>
                        </a:spcAft>
                      </a:pPr>
                      <a:r>
                        <a:rPr lang="en-US" sz="1600" kern="100" dirty="0">
                          <a:effectLst/>
                          <a:latin typeface="微軟正黑體" panose="020B0604030504040204" pitchFamily="34" charset="-120"/>
                          <a:ea typeface="微軟正黑體" panose="020B0604030504040204" pitchFamily="34" charset="-120"/>
                          <a:cs typeface="Times New Roman"/>
                        </a:rPr>
                        <a:t>[</a:t>
                      </a:r>
                      <a:r>
                        <a:rPr lang="zh-TW" sz="1600" kern="100" dirty="0">
                          <a:effectLst/>
                          <a:latin typeface="微軟正黑體" panose="020B0604030504040204" pitchFamily="34" charset="-120"/>
                          <a:ea typeface="微軟正黑體" panose="020B0604030504040204" pitchFamily="34" charset="-120"/>
                          <a:cs typeface="Times New Roman"/>
                        </a:rPr>
                        <a:t>語</a:t>
                      </a:r>
                      <a:r>
                        <a:rPr lang="en-US" sz="1600" kern="100" dirty="0">
                          <a:effectLst/>
                          <a:latin typeface="微軟正黑體" panose="020B0604030504040204" pitchFamily="34" charset="-120"/>
                          <a:ea typeface="微軟正黑體" panose="020B0604030504040204" pitchFamily="34" charset="-120"/>
                          <a:cs typeface="Times New Roman"/>
                        </a:rPr>
                        <a:t>] 3-3-3-4 </a:t>
                      </a:r>
                      <a:r>
                        <a:rPr lang="zh-TW" sz="1600" kern="100" dirty="0">
                          <a:effectLst/>
                          <a:latin typeface="微軟正黑體" panose="020B0604030504040204" pitchFamily="34" charset="-120"/>
                          <a:ea typeface="微軟正黑體" panose="020B0604030504040204" pitchFamily="34" charset="-120"/>
                          <a:cs typeface="Times New Roman"/>
                        </a:rPr>
                        <a:t>能利用電子科技，統整訊息的內容</a:t>
                      </a:r>
                      <a:r>
                        <a:rPr lang="zh-TW" sz="1600" kern="100" dirty="0" smtClean="0">
                          <a:effectLst/>
                          <a:latin typeface="微軟正黑體" panose="020B0604030504040204" pitchFamily="34" charset="-120"/>
                          <a:ea typeface="微軟正黑體" panose="020B0604030504040204" pitchFamily="34" charset="-120"/>
                          <a:cs typeface="Times New Roman"/>
                        </a:rPr>
                        <a:t>，</a:t>
                      </a:r>
                      <a:endParaRPr lang="en-US" altLang="zh-TW" sz="1600" kern="100" dirty="0" smtClean="0">
                        <a:effectLst/>
                        <a:latin typeface="微軟正黑體" panose="020B0604030504040204" pitchFamily="34" charset="-120"/>
                        <a:ea typeface="微軟正黑體" panose="020B0604030504040204" pitchFamily="34" charset="-120"/>
                        <a:cs typeface="Times New Roman"/>
                      </a:endParaRPr>
                    </a:p>
                    <a:p>
                      <a:pPr>
                        <a:lnSpc>
                          <a:spcPct val="150000"/>
                        </a:lnSpc>
                        <a:spcAft>
                          <a:spcPts val="0"/>
                        </a:spcAft>
                      </a:pPr>
                      <a:r>
                        <a:rPr lang="en-US" altLang="zh-TW" sz="1600" kern="100" dirty="0" smtClean="0">
                          <a:effectLst/>
                          <a:latin typeface="微軟正黑體" panose="020B0604030504040204" pitchFamily="34" charset="-120"/>
                          <a:ea typeface="微軟正黑體" panose="020B0604030504040204" pitchFamily="34" charset="-120"/>
                          <a:cs typeface="Times New Roman"/>
                        </a:rPr>
                        <a:t>        </a:t>
                      </a:r>
                      <a:r>
                        <a:rPr lang="zh-TW" sz="1600" kern="100" dirty="0" smtClean="0">
                          <a:effectLst/>
                          <a:latin typeface="微軟正黑體" panose="020B0604030504040204" pitchFamily="34" charset="-120"/>
                          <a:ea typeface="微軟正黑體" panose="020B0604030504040204" pitchFamily="34" charset="-120"/>
                          <a:cs typeface="Times New Roman"/>
                        </a:rPr>
                        <a:t>作</a:t>
                      </a:r>
                      <a:r>
                        <a:rPr lang="zh-TW" sz="1600" kern="100" dirty="0">
                          <a:effectLst/>
                          <a:latin typeface="微軟正黑體" panose="020B0604030504040204" pitchFamily="34" charset="-120"/>
                          <a:ea typeface="微軟正黑體" panose="020B0604030504040204" pitchFamily="34" charset="-120"/>
                          <a:cs typeface="Times New Roman"/>
                        </a:rPr>
                        <a:t>詳細報告。</a:t>
                      </a:r>
                    </a:p>
                    <a:p>
                      <a:pPr>
                        <a:lnSpc>
                          <a:spcPct val="150000"/>
                        </a:lnSpc>
                        <a:spcAft>
                          <a:spcPts val="0"/>
                        </a:spcAft>
                      </a:pPr>
                      <a:r>
                        <a:rPr lang="en-US" sz="1600" kern="100" dirty="0">
                          <a:effectLst/>
                          <a:latin typeface="微軟正黑體" panose="020B0604030504040204" pitchFamily="34" charset="-120"/>
                          <a:ea typeface="微軟正黑體" panose="020B0604030504040204" pitchFamily="34" charset="-120"/>
                          <a:cs typeface="Times New Roman"/>
                        </a:rPr>
                        <a:t> [</a:t>
                      </a:r>
                      <a:r>
                        <a:rPr lang="zh-TW" sz="1600" kern="100" dirty="0">
                          <a:effectLst/>
                          <a:latin typeface="微軟正黑體" panose="020B0604030504040204" pitchFamily="34" charset="-120"/>
                          <a:ea typeface="微軟正黑體" panose="020B0604030504040204" pitchFamily="34" charset="-120"/>
                          <a:cs typeface="Times New Roman"/>
                        </a:rPr>
                        <a:t>自</a:t>
                      </a:r>
                      <a:r>
                        <a:rPr lang="en-US" sz="1600" kern="100" dirty="0">
                          <a:effectLst/>
                          <a:latin typeface="微軟正黑體" panose="020B0604030504040204" pitchFamily="34" charset="-120"/>
                          <a:ea typeface="微軟正黑體" panose="020B0604030504040204" pitchFamily="34" charset="-120"/>
                          <a:cs typeface="Times New Roman"/>
                        </a:rPr>
                        <a:t>] 1-3-5-3 </a:t>
                      </a:r>
                      <a:r>
                        <a:rPr lang="zh-TW" sz="1600" kern="100" dirty="0">
                          <a:effectLst/>
                          <a:latin typeface="微軟正黑體" panose="020B0604030504040204" pitchFamily="34" charset="-120"/>
                          <a:ea typeface="微軟正黑體" panose="020B0604030504040204" pitchFamily="34" charset="-120"/>
                          <a:cs typeface="Times New Roman"/>
                        </a:rPr>
                        <a:t>清楚的傳述科學探究的過程和結果。 </a:t>
                      </a:r>
                    </a:p>
                    <a:p>
                      <a:pPr>
                        <a:lnSpc>
                          <a:spcPct val="150000"/>
                        </a:lnSpc>
                        <a:spcAft>
                          <a:spcPts val="0"/>
                        </a:spcAft>
                      </a:pPr>
                      <a:r>
                        <a:rPr lang="en-US" sz="1600" kern="100" dirty="0">
                          <a:effectLst/>
                          <a:latin typeface="微軟正黑體" panose="020B0604030504040204" pitchFamily="34" charset="-120"/>
                          <a:ea typeface="微軟正黑體" panose="020B0604030504040204" pitchFamily="34" charset="-120"/>
                          <a:cs typeface="Times New Roman"/>
                        </a:rPr>
                        <a:t> [</a:t>
                      </a:r>
                      <a:r>
                        <a:rPr lang="zh-TW" sz="1600" kern="100" dirty="0">
                          <a:effectLst/>
                          <a:latin typeface="微軟正黑體" panose="020B0604030504040204" pitchFamily="34" charset="-120"/>
                          <a:ea typeface="微軟正黑體" panose="020B0604030504040204" pitchFamily="34" charset="-120"/>
                          <a:cs typeface="Times New Roman"/>
                        </a:rPr>
                        <a:t>語</a:t>
                      </a:r>
                      <a:r>
                        <a:rPr lang="en-US" sz="1600" kern="100" dirty="0">
                          <a:effectLst/>
                          <a:latin typeface="微軟正黑體" panose="020B0604030504040204" pitchFamily="34" charset="-120"/>
                          <a:ea typeface="微軟正黑體" panose="020B0604030504040204" pitchFamily="34" charset="-120"/>
                          <a:cs typeface="Times New Roman"/>
                        </a:rPr>
                        <a:t>]5-3-6-2</a:t>
                      </a:r>
                      <a:r>
                        <a:rPr lang="zh-TW" sz="1600" kern="100" dirty="0">
                          <a:effectLst/>
                          <a:latin typeface="微軟正黑體" panose="020B0604030504040204" pitchFamily="34" charset="-120"/>
                          <a:ea typeface="微軟正黑體" panose="020B0604030504040204" pitchFamily="34" charset="-120"/>
                          <a:cs typeface="Times New Roman"/>
                        </a:rPr>
                        <a:t>能熟練利用工具書，養成自我解決</a:t>
                      </a:r>
                      <a:r>
                        <a:rPr lang="zh-TW" sz="1600" kern="100" dirty="0" smtClean="0">
                          <a:effectLst/>
                          <a:latin typeface="微軟正黑體" panose="020B0604030504040204" pitchFamily="34" charset="-120"/>
                          <a:ea typeface="微軟正黑體" panose="020B0604030504040204" pitchFamily="34" charset="-120"/>
                          <a:cs typeface="Times New Roman"/>
                        </a:rPr>
                        <a:t>問題</a:t>
                      </a:r>
                      <a:r>
                        <a:rPr lang="en-US" altLang="zh-TW" sz="1600" kern="100" dirty="0" smtClean="0">
                          <a:effectLst/>
                          <a:latin typeface="微軟正黑體" panose="020B0604030504040204" pitchFamily="34" charset="-120"/>
                          <a:ea typeface="微軟正黑體" panose="020B0604030504040204" pitchFamily="34" charset="-120"/>
                          <a:cs typeface="Times New Roman"/>
                        </a:rPr>
                        <a:t> </a:t>
                      </a:r>
                    </a:p>
                    <a:p>
                      <a:pPr>
                        <a:lnSpc>
                          <a:spcPct val="150000"/>
                        </a:lnSpc>
                        <a:spcAft>
                          <a:spcPts val="0"/>
                        </a:spcAft>
                      </a:pPr>
                      <a:r>
                        <a:rPr lang="en-US" altLang="zh-TW" sz="1600" kern="100" dirty="0" smtClean="0">
                          <a:effectLst/>
                          <a:latin typeface="微軟正黑體" panose="020B0604030504040204" pitchFamily="34" charset="-120"/>
                          <a:ea typeface="微軟正黑體" panose="020B0604030504040204" pitchFamily="34" charset="-120"/>
                          <a:cs typeface="Times New Roman"/>
                        </a:rPr>
                        <a:t>        </a:t>
                      </a:r>
                      <a:r>
                        <a:rPr lang="zh-TW" sz="1600" kern="100" dirty="0" smtClean="0">
                          <a:effectLst/>
                          <a:latin typeface="微軟正黑體" panose="020B0604030504040204" pitchFamily="34" charset="-120"/>
                          <a:ea typeface="微軟正黑體" panose="020B0604030504040204" pitchFamily="34" charset="-120"/>
                          <a:cs typeface="Times New Roman"/>
                        </a:rPr>
                        <a:t>的</a:t>
                      </a:r>
                      <a:r>
                        <a:rPr lang="zh-TW" sz="1600" kern="100" dirty="0">
                          <a:effectLst/>
                          <a:latin typeface="微軟正黑體" panose="020B0604030504040204" pitchFamily="34" charset="-120"/>
                          <a:ea typeface="微軟正黑體" panose="020B0604030504040204" pitchFamily="34" charset="-120"/>
                          <a:cs typeface="Times New Roman"/>
                        </a:rPr>
                        <a:t>能力</a:t>
                      </a:r>
                      <a:r>
                        <a:rPr lang="zh-TW" sz="1600" kern="100" dirty="0" smtClean="0">
                          <a:effectLst/>
                          <a:latin typeface="微軟正黑體" panose="020B0604030504040204" pitchFamily="34" charset="-120"/>
                          <a:ea typeface="微軟正黑體" panose="020B0604030504040204" pitchFamily="34" charset="-120"/>
                          <a:cs typeface="Times New Roman"/>
                        </a:rPr>
                        <a:t>。</a:t>
                      </a:r>
                      <a:endParaRPr lang="zh-TW" sz="1600" kern="100" dirty="0">
                        <a:effectLst/>
                        <a:latin typeface="微軟正黑體" panose="020B0604030504040204" pitchFamily="34" charset="-120"/>
                        <a:ea typeface="微軟正黑體" panose="020B0604030504040204" pitchFamily="34" charset="-120"/>
                        <a:cs typeface="Times New Roman"/>
                      </a:endParaRPr>
                    </a:p>
                  </a:txBody>
                  <a:tcPr marL="68580" marR="68580" marT="0" marB="0"/>
                </a:tc>
              </a:tr>
              <a:tr h="1180942">
                <a:tc>
                  <a:txBody>
                    <a:bodyPr/>
                    <a:lstStyle/>
                    <a:p>
                      <a:pPr algn="just">
                        <a:lnSpc>
                          <a:spcPct val="150000"/>
                        </a:lnSpc>
                        <a:spcAft>
                          <a:spcPts val="0"/>
                        </a:spcAft>
                      </a:pPr>
                      <a:r>
                        <a:rPr lang="zh-TW" sz="1600" b="1" kern="100" dirty="0">
                          <a:solidFill>
                            <a:schemeClr val="lt1"/>
                          </a:solidFill>
                          <a:effectLst/>
                          <a:latin typeface="微軟正黑體" panose="020B0604030504040204" pitchFamily="34" charset="-120"/>
                          <a:ea typeface="微軟正黑體" panose="020B0604030504040204" pitchFamily="34" charset="-120"/>
                          <a:cs typeface="Times New Roman"/>
                        </a:rPr>
                        <a:t>最終回</a:t>
                      </a:r>
                    </a:p>
                  </a:txBody>
                  <a:tcPr marL="68580" marR="68580" marT="0" marB="0"/>
                </a:tc>
                <a:tc>
                  <a:txBody>
                    <a:bodyPr/>
                    <a:lstStyle/>
                    <a:p>
                      <a:pPr algn="just">
                        <a:lnSpc>
                          <a:spcPct val="150000"/>
                        </a:lnSpc>
                        <a:spcAft>
                          <a:spcPts val="0"/>
                        </a:spcAft>
                      </a:pPr>
                      <a:r>
                        <a:rPr lang="zh-TW" sz="1600" kern="100">
                          <a:solidFill>
                            <a:srgbClr val="000000"/>
                          </a:solidFill>
                          <a:effectLst/>
                          <a:latin typeface="Calibri"/>
                          <a:ea typeface="新細明體"/>
                          <a:cs typeface="Times New Roman"/>
                        </a:rPr>
                        <a:t>能統整與評估資訊</a:t>
                      </a:r>
                      <a:endParaRPr lang="zh-TW" sz="1600" kern="100">
                        <a:effectLst/>
                        <a:latin typeface="Calibri"/>
                        <a:ea typeface="新細明體"/>
                        <a:cs typeface="Times New Roman"/>
                      </a:endParaRPr>
                    </a:p>
                  </a:txBody>
                  <a:tcPr marL="68580" marR="68580" marT="0" marB="0" anchor="ctr"/>
                </a:tc>
                <a:tc>
                  <a:txBody>
                    <a:bodyPr/>
                    <a:lstStyle/>
                    <a:p>
                      <a:pPr>
                        <a:lnSpc>
                          <a:spcPct val="150000"/>
                        </a:lnSpc>
                        <a:spcAft>
                          <a:spcPts val="0"/>
                        </a:spcAft>
                      </a:pPr>
                      <a:r>
                        <a:rPr lang="en-US" sz="1600" kern="100" dirty="0">
                          <a:effectLst/>
                          <a:latin typeface="微軟正黑體"/>
                          <a:ea typeface="新細明體"/>
                          <a:cs typeface="Times New Roman"/>
                        </a:rPr>
                        <a:t>[</a:t>
                      </a:r>
                      <a:r>
                        <a:rPr lang="zh-TW" sz="1600" kern="100" dirty="0">
                          <a:effectLst/>
                          <a:latin typeface="微軟正黑體"/>
                          <a:ea typeface="新細明體"/>
                          <a:cs typeface="Times New Roman"/>
                        </a:rPr>
                        <a:t>語</a:t>
                      </a:r>
                      <a:r>
                        <a:rPr lang="en-US" sz="1600" kern="100" dirty="0">
                          <a:effectLst/>
                          <a:latin typeface="微軟正黑體"/>
                          <a:ea typeface="新細明體"/>
                          <a:cs typeface="Times New Roman"/>
                        </a:rPr>
                        <a:t>]5-3-6-2</a:t>
                      </a:r>
                      <a:r>
                        <a:rPr lang="zh-TW" sz="1600" kern="100" dirty="0">
                          <a:effectLst/>
                          <a:latin typeface="微軟正黑體"/>
                          <a:ea typeface="新細明體"/>
                          <a:cs typeface="Times New Roman"/>
                        </a:rPr>
                        <a:t>能熟練利用工具書，養成自我解決</a:t>
                      </a:r>
                      <a:r>
                        <a:rPr lang="zh-TW" sz="1600" kern="100" dirty="0" smtClean="0">
                          <a:effectLst/>
                          <a:latin typeface="微軟正黑體"/>
                          <a:ea typeface="新細明體"/>
                          <a:cs typeface="Times New Roman"/>
                        </a:rPr>
                        <a:t>問題</a:t>
                      </a:r>
                      <a:endParaRPr lang="en-US" altLang="zh-TW" sz="1600" kern="100" dirty="0" smtClean="0">
                        <a:effectLst/>
                        <a:latin typeface="微軟正黑體"/>
                        <a:ea typeface="新細明體"/>
                        <a:cs typeface="Times New Roman"/>
                      </a:endParaRPr>
                    </a:p>
                    <a:p>
                      <a:pPr>
                        <a:lnSpc>
                          <a:spcPct val="150000"/>
                        </a:lnSpc>
                        <a:spcAft>
                          <a:spcPts val="0"/>
                        </a:spcAft>
                      </a:pPr>
                      <a:r>
                        <a:rPr lang="en-US" altLang="zh-TW" sz="1600" kern="100" dirty="0" smtClean="0">
                          <a:effectLst/>
                          <a:latin typeface="微軟正黑體"/>
                          <a:ea typeface="新細明體"/>
                          <a:cs typeface="Times New Roman"/>
                        </a:rPr>
                        <a:t>      </a:t>
                      </a:r>
                      <a:r>
                        <a:rPr lang="zh-TW" sz="1600" kern="100" dirty="0" smtClean="0">
                          <a:effectLst/>
                          <a:latin typeface="微軟正黑體"/>
                          <a:ea typeface="新細明體"/>
                          <a:cs typeface="Times New Roman"/>
                        </a:rPr>
                        <a:t>的</a:t>
                      </a:r>
                      <a:r>
                        <a:rPr lang="zh-TW" sz="1600" kern="100" dirty="0">
                          <a:effectLst/>
                          <a:latin typeface="微軟正黑體"/>
                          <a:ea typeface="新細明體"/>
                          <a:cs typeface="Times New Roman"/>
                        </a:rPr>
                        <a:t>能力。</a:t>
                      </a:r>
                      <a:endParaRPr lang="zh-TW" sz="1600" kern="100" dirty="0">
                        <a:effectLst/>
                        <a:latin typeface="Calibri"/>
                        <a:ea typeface="新細明體"/>
                        <a:cs typeface="Times New Roman"/>
                      </a:endParaRPr>
                    </a:p>
                    <a:p>
                      <a:pPr>
                        <a:lnSpc>
                          <a:spcPct val="150000"/>
                        </a:lnSpc>
                        <a:spcAft>
                          <a:spcPts val="0"/>
                        </a:spcAft>
                      </a:pPr>
                      <a:r>
                        <a:rPr lang="en-US" sz="1600" kern="100" dirty="0">
                          <a:effectLst/>
                          <a:latin typeface="微軟正黑體"/>
                          <a:ea typeface="新細明體"/>
                          <a:cs typeface="Times New Roman"/>
                        </a:rPr>
                        <a:t>[</a:t>
                      </a:r>
                      <a:r>
                        <a:rPr lang="zh-TW" sz="1600" kern="100" dirty="0">
                          <a:effectLst/>
                          <a:latin typeface="微軟正黑體"/>
                          <a:ea typeface="新細明體"/>
                          <a:cs typeface="Times New Roman"/>
                        </a:rPr>
                        <a:t>自</a:t>
                      </a:r>
                      <a:r>
                        <a:rPr lang="en-US" sz="1600" kern="100" dirty="0">
                          <a:effectLst/>
                          <a:latin typeface="微軟正黑體"/>
                          <a:ea typeface="新細明體"/>
                          <a:cs typeface="Times New Roman"/>
                        </a:rPr>
                        <a:t>] 1-3-4-2 </a:t>
                      </a:r>
                      <a:r>
                        <a:rPr lang="zh-TW" sz="1600" kern="100" dirty="0">
                          <a:effectLst/>
                          <a:latin typeface="微軟正黑體"/>
                          <a:ea typeface="新細明體"/>
                          <a:cs typeface="Times New Roman"/>
                        </a:rPr>
                        <a:t>辨識出資料的特徵及通則性並做詮釋。</a:t>
                      </a:r>
                      <a:r>
                        <a:rPr lang="zh-TW" sz="1600" kern="100" dirty="0">
                          <a:effectLst/>
                          <a:latin typeface="Calibri"/>
                          <a:ea typeface="微軟正黑體"/>
                          <a:cs typeface="Times New Roman"/>
                        </a:rPr>
                        <a:t> </a:t>
                      </a:r>
                      <a:endParaRPr lang="zh-TW" sz="1600" kern="100" dirty="0">
                        <a:effectLst/>
                        <a:latin typeface="Calibri"/>
                        <a:ea typeface="新細明體"/>
                        <a:cs typeface="Times New Roman"/>
                      </a:endParaRPr>
                    </a:p>
                    <a:p>
                      <a:pPr>
                        <a:lnSpc>
                          <a:spcPct val="150000"/>
                        </a:lnSpc>
                        <a:spcAft>
                          <a:spcPts val="0"/>
                        </a:spcAft>
                      </a:pPr>
                      <a:r>
                        <a:rPr lang="en-US" sz="1600" kern="100" dirty="0">
                          <a:effectLst/>
                          <a:latin typeface="微軟正黑體"/>
                          <a:ea typeface="新細明體"/>
                          <a:cs typeface="Times New Roman"/>
                        </a:rPr>
                        <a:t> </a:t>
                      </a:r>
                      <a:endParaRPr lang="zh-TW" sz="1600" kern="100" dirty="0">
                        <a:effectLst/>
                        <a:latin typeface="Calibri"/>
                        <a:ea typeface="新細明體"/>
                        <a:cs typeface="Times New Roman"/>
                      </a:endParaRPr>
                    </a:p>
                  </a:txBody>
                  <a:tcPr marL="68580" marR="68580" marT="0" marB="0"/>
                </a:tc>
              </a:tr>
            </a:tbl>
          </a:graphicData>
        </a:graphic>
      </p:graphicFrame>
      <p:sp>
        <p:nvSpPr>
          <p:cNvPr id="5" name="矩形 4"/>
          <p:cNvSpPr/>
          <p:nvPr/>
        </p:nvSpPr>
        <p:spPr>
          <a:xfrm>
            <a:off x="1115616" y="557972"/>
            <a:ext cx="921771" cy="369332"/>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TW" altLang="en-US"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軟正黑體" panose="020B0604030504040204" pitchFamily="34" charset="-120"/>
                <a:ea typeface="微軟正黑體" panose="020B0604030504040204" pitchFamily="34" charset="-120"/>
              </a:rPr>
              <a:t>六</a:t>
            </a:r>
            <a:r>
              <a:rPr lang="zh-TW" altLang="en-US"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軟正黑體" panose="020B0604030504040204" pitchFamily="34" charset="-120"/>
                <a:ea typeface="微軟正黑體" panose="020B0604030504040204" pitchFamily="34" charset="-120"/>
              </a:rPr>
              <a:t>年級</a:t>
            </a:r>
            <a:endParaRPr lang="zh-TW" altLang="en-US"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軟正黑體" panose="020B0604030504040204" pitchFamily="34" charset="-120"/>
              <a:ea typeface="微軟正黑體" panose="020B0604030504040204" pitchFamily="34" charset="-120"/>
            </a:endParaRPr>
          </a:p>
        </p:txBody>
      </p:sp>
      <p:sp>
        <p:nvSpPr>
          <p:cNvPr id="6" name="矩形 5"/>
          <p:cNvSpPr/>
          <p:nvPr/>
        </p:nvSpPr>
        <p:spPr>
          <a:xfrm>
            <a:off x="1008074" y="5733256"/>
            <a:ext cx="921771" cy="369332"/>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TW" altLang="en-US"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軟正黑體" panose="020B0604030504040204" pitchFamily="34" charset="-120"/>
                <a:ea typeface="微軟正黑體" panose="020B0604030504040204" pitchFamily="34" charset="-120"/>
              </a:rPr>
              <a:t>六</a:t>
            </a:r>
            <a:r>
              <a:rPr lang="zh-TW" altLang="en-US"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軟正黑體" panose="020B0604030504040204" pitchFamily="34" charset="-120"/>
                <a:ea typeface="微軟正黑體" panose="020B0604030504040204" pitchFamily="34" charset="-120"/>
              </a:rPr>
              <a:t>年級</a:t>
            </a:r>
            <a:endParaRPr lang="zh-TW" altLang="en-US"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957853375"/>
      </p:ext>
    </p:extLst>
  </p:cSld>
  <p:clrMapOvr>
    <a:masterClrMapping/>
  </p:clrMapOvr>
  <p:transition>
    <p:fade thruBlk="1"/>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644008" y="2276872"/>
            <a:ext cx="4499992" cy="3312368"/>
          </a:xfrm>
        </p:spPr>
        <p:txBody>
          <a:bodyPr/>
          <a:lstStyle/>
          <a:p>
            <a:pPr lvl="0" algn="l"/>
            <a:r>
              <a:rPr lang="en-US" altLang="zh-TW" sz="3600" b="1" kern="100" dirty="0" smtClean="0">
                <a:latin typeface="微軟正黑體" panose="020B0604030504040204" pitchFamily="34" charset="-120"/>
                <a:ea typeface="微軟正黑體" panose="020B0604030504040204" pitchFamily="34" charset="-120"/>
                <a:cs typeface="Times New Roman"/>
              </a:rPr>
              <a:t/>
            </a:r>
            <a:br>
              <a:rPr lang="en-US" altLang="zh-TW" sz="3600" b="1" kern="100" dirty="0" smtClean="0">
                <a:latin typeface="微軟正黑體" panose="020B0604030504040204" pitchFamily="34" charset="-120"/>
                <a:ea typeface="微軟正黑體" panose="020B0604030504040204" pitchFamily="34" charset="-120"/>
                <a:cs typeface="Times New Roman"/>
              </a:rPr>
            </a:br>
            <a:r>
              <a:rPr lang="en-US" altLang="zh-TW" sz="2800" b="1" kern="100" dirty="0" smtClean="0">
                <a:latin typeface="微軟正黑體" panose="020B0604030504040204" pitchFamily="34" charset="-120"/>
                <a:ea typeface="微軟正黑體" panose="020B0604030504040204" pitchFamily="34" charset="-120"/>
                <a:cs typeface="Times New Roman"/>
              </a:rPr>
              <a:t/>
            </a:r>
            <a:br>
              <a:rPr lang="en-US" altLang="zh-TW" sz="2800" b="1" kern="100" dirty="0" smtClean="0">
                <a:latin typeface="微軟正黑體" panose="020B0604030504040204" pitchFamily="34" charset="-120"/>
                <a:ea typeface="微軟正黑體" panose="020B0604030504040204" pitchFamily="34" charset="-120"/>
                <a:cs typeface="Times New Roman"/>
              </a:rPr>
            </a:br>
            <a:r>
              <a:rPr lang="zh-TW" altLang="en-US" sz="2800" b="1" kern="100" dirty="0" smtClean="0">
                <a:latin typeface="微軟正黑體" panose="020B0604030504040204" pitchFamily="34" charset="-120"/>
                <a:ea typeface="微軟正黑體" panose="020B0604030504040204" pitchFamily="34" charset="-120"/>
                <a:cs typeface="Times New Roman"/>
              </a:rPr>
              <a:t>教學</a:t>
            </a:r>
            <a:r>
              <a:rPr lang="zh-TW" altLang="en-US" sz="2800" b="1" kern="100" dirty="0" smtClean="0">
                <a:latin typeface="微軟正黑體" panose="020B0604030504040204" pitchFamily="34" charset="-120"/>
                <a:ea typeface="微軟正黑體" panose="020B0604030504040204" pitchFamily="34" charset="-120"/>
                <a:cs typeface="Times New Roman"/>
              </a:rPr>
              <a:t>建議</a:t>
            </a:r>
            <a:r>
              <a:rPr lang="zh-TW" altLang="en-US" sz="2800" b="1" kern="100" dirty="0">
                <a:latin typeface="微軟正黑體" panose="020B0604030504040204" pitchFamily="34" charset="-120"/>
                <a:ea typeface="微軟正黑體" panose="020B0604030504040204" pitchFamily="34" charset="-120"/>
                <a:cs typeface="Times New Roman"/>
              </a:rPr>
              <a:t>：</a:t>
            </a:r>
            <a:r>
              <a:rPr lang="en-US" altLang="zh-TW" sz="2800" b="1" kern="100" dirty="0" smtClean="0">
                <a:latin typeface="微軟正黑體" panose="020B0604030504040204" pitchFamily="34" charset="-120"/>
                <a:ea typeface="微軟正黑體" panose="020B0604030504040204" pitchFamily="34" charset="-120"/>
                <a:cs typeface="Times New Roman"/>
              </a:rPr>
              <a:t/>
            </a:r>
            <a:br>
              <a:rPr lang="en-US" altLang="zh-TW" sz="2800" b="1" kern="100" dirty="0" smtClean="0">
                <a:latin typeface="微軟正黑體" panose="020B0604030504040204" pitchFamily="34" charset="-120"/>
                <a:ea typeface="微軟正黑體" panose="020B0604030504040204" pitchFamily="34" charset="-120"/>
                <a:cs typeface="Times New Roman"/>
              </a:rPr>
            </a:br>
            <a:r>
              <a:rPr lang="en-US" altLang="zh-TW" sz="2800" b="1" kern="100" dirty="0" smtClean="0">
                <a:latin typeface="微軟正黑體" panose="020B0604030504040204" pitchFamily="34" charset="-120"/>
                <a:ea typeface="微軟正黑體" panose="020B0604030504040204" pitchFamily="34" charset="-120"/>
                <a:cs typeface="Times New Roman"/>
              </a:rPr>
              <a:t/>
            </a:r>
            <a:br>
              <a:rPr lang="en-US" altLang="zh-TW" sz="2800" b="1" kern="100" dirty="0" smtClean="0">
                <a:latin typeface="微軟正黑體" panose="020B0604030504040204" pitchFamily="34" charset="-120"/>
                <a:ea typeface="微軟正黑體" panose="020B0604030504040204" pitchFamily="34" charset="-120"/>
                <a:cs typeface="Times New Roman"/>
              </a:rPr>
            </a:br>
            <a:r>
              <a:rPr lang="zh-TW" altLang="en-US" sz="2800" b="1" kern="100" dirty="0" smtClean="0">
                <a:latin typeface="微軟正黑體" panose="020B0604030504040204" pitchFamily="34" charset="-120"/>
                <a:ea typeface="微軟正黑體" panose="020B0604030504040204" pitchFamily="34" charset="-120"/>
                <a:cs typeface="Times New Roman"/>
              </a:rPr>
              <a:t>在家使用線上資料庫</a:t>
            </a:r>
            <a:r>
              <a:rPr lang="en-US" altLang="zh-TW" sz="2800" b="1" kern="100" dirty="0" smtClean="0">
                <a:latin typeface="微軟正黑體" panose="020B0604030504040204" pitchFamily="34" charset="-120"/>
                <a:ea typeface="微軟正黑體" panose="020B0604030504040204" pitchFamily="34" charset="-120"/>
                <a:cs typeface="Times New Roman"/>
              </a:rPr>
              <a:t/>
            </a:r>
            <a:br>
              <a:rPr lang="en-US" altLang="zh-TW" sz="2800" b="1" kern="100" dirty="0" smtClean="0">
                <a:latin typeface="微軟正黑體" panose="020B0604030504040204" pitchFamily="34" charset="-120"/>
                <a:ea typeface="微軟正黑體" panose="020B0604030504040204" pitchFamily="34" charset="-120"/>
                <a:cs typeface="Times New Roman"/>
              </a:rPr>
            </a:br>
            <a:r>
              <a:rPr lang="zh-TW" altLang="en-US" sz="2800" b="1" kern="100" dirty="0" smtClean="0">
                <a:latin typeface="微軟正黑體" panose="020B0604030504040204" pitchFamily="34" charset="-120"/>
                <a:ea typeface="微軟正黑體" panose="020B0604030504040204" pitchFamily="34" charset="-120"/>
                <a:cs typeface="Times New Roman"/>
              </a:rPr>
              <a:t>需做網路設定，和帳號申請</a:t>
            </a:r>
            <a:r>
              <a:rPr lang="en-US" altLang="zh-TW" sz="2800" b="1" kern="100" dirty="0" smtClean="0">
                <a:latin typeface="微軟正黑體" panose="020B0604030504040204" pitchFamily="34" charset="-120"/>
                <a:ea typeface="微軟正黑體" panose="020B0604030504040204" pitchFamily="34" charset="-120"/>
                <a:cs typeface="Times New Roman"/>
              </a:rPr>
              <a:t/>
            </a:r>
            <a:br>
              <a:rPr lang="en-US" altLang="zh-TW" sz="2800" b="1" kern="100" dirty="0" smtClean="0">
                <a:latin typeface="微軟正黑體" panose="020B0604030504040204" pitchFamily="34" charset="-120"/>
                <a:ea typeface="微軟正黑體" panose="020B0604030504040204" pitchFamily="34" charset="-120"/>
                <a:cs typeface="Times New Roman"/>
              </a:rPr>
            </a:br>
            <a:r>
              <a:rPr lang="zh-TW" altLang="en-US" sz="2800" b="1" kern="100" dirty="0">
                <a:latin typeface="微軟正黑體" panose="020B0604030504040204" pitchFamily="34" charset="-120"/>
                <a:ea typeface="微軟正黑體" panose="020B0604030504040204" pitchFamily="34" charset="-120"/>
                <a:cs typeface="Times New Roman"/>
              </a:rPr>
              <a:t>困難度較</a:t>
            </a:r>
            <a:r>
              <a:rPr lang="zh-TW" altLang="en-US" sz="2800" b="1" kern="100" dirty="0" smtClean="0">
                <a:latin typeface="微軟正黑體" panose="020B0604030504040204" pitchFamily="34" charset="-120"/>
                <a:ea typeface="微軟正黑體" panose="020B0604030504040204" pitchFamily="34" charset="-120"/>
                <a:cs typeface="Times New Roman"/>
              </a:rPr>
              <a:t>高。</a:t>
            </a:r>
            <a:r>
              <a:rPr lang="en-US" altLang="zh-TW" sz="2800" b="1" kern="100" dirty="0" smtClean="0">
                <a:latin typeface="微軟正黑體" panose="020B0604030504040204" pitchFamily="34" charset="-120"/>
                <a:ea typeface="微軟正黑體" panose="020B0604030504040204" pitchFamily="34" charset="-120"/>
                <a:cs typeface="Times New Roman"/>
              </a:rPr>
              <a:t/>
            </a:r>
            <a:br>
              <a:rPr lang="en-US" altLang="zh-TW" sz="2800" b="1" kern="100" dirty="0" smtClean="0">
                <a:latin typeface="微軟正黑體" panose="020B0604030504040204" pitchFamily="34" charset="-120"/>
                <a:ea typeface="微軟正黑體" panose="020B0604030504040204" pitchFamily="34" charset="-120"/>
                <a:cs typeface="Times New Roman"/>
              </a:rPr>
            </a:br>
            <a:r>
              <a:rPr lang="zh-TW" altLang="en-US" sz="2800" b="1" kern="100" dirty="0" smtClean="0">
                <a:latin typeface="微軟正黑體" panose="020B0604030504040204" pitchFamily="34" charset="-120"/>
                <a:ea typeface="微軟正黑體" panose="020B0604030504040204" pitchFamily="34" charset="-120"/>
                <a:cs typeface="Times New Roman"/>
              </a:rPr>
              <a:t>因此，</a:t>
            </a:r>
            <a:r>
              <a:rPr lang="en-US" altLang="zh-TW" sz="2800" b="1" kern="100" dirty="0" smtClean="0">
                <a:latin typeface="微軟正黑體" panose="020B0604030504040204" pitchFamily="34" charset="-120"/>
                <a:ea typeface="微軟正黑體" panose="020B0604030504040204" pitchFamily="34" charset="-120"/>
                <a:cs typeface="Times New Roman"/>
              </a:rPr>
              <a:t/>
            </a:r>
            <a:br>
              <a:rPr lang="en-US" altLang="zh-TW" sz="2800" b="1" kern="100" dirty="0" smtClean="0">
                <a:latin typeface="微軟正黑體" panose="020B0604030504040204" pitchFamily="34" charset="-120"/>
                <a:ea typeface="微軟正黑體" panose="020B0604030504040204" pitchFamily="34" charset="-120"/>
                <a:cs typeface="Times New Roman"/>
              </a:rPr>
            </a:br>
            <a:r>
              <a:rPr lang="zh-TW" altLang="en-US" sz="2800" b="1" kern="100" dirty="0" smtClean="0">
                <a:latin typeface="微軟正黑體" panose="020B0604030504040204" pitchFamily="34" charset="-120"/>
                <a:ea typeface="微軟正黑體" panose="020B0604030504040204" pitchFamily="34" charset="-120"/>
                <a:cs typeface="Times New Roman"/>
              </a:rPr>
              <a:t>考驗一台灣杉的資料檢索</a:t>
            </a:r>
            <a:r>
              <a:rPr lang="en-US" altLang="zh-TW" sz="2800" b="1" kern="100" dirty="0" smtClean="0">
                <a:latin typeface="微軟正黑體" panose="020B0604030504040204" pitchFamily="34" charset="-120"/>
                <a:ea typeface="微軟正黑體" panose="020B0604030504040204" pitchFamily="34" charset="-120"/>
                <a:cs typeface="Times New Roman"/>
              </a:rPr>
              <a:t/>
            </a:r>
            <a:br>
              <a:rPr lang="en-US" altLang="zh-TW" sz="2800" b="1" kern="100" dirty="0" smtClean="0">
                <a:latin typeface="微軟正黑體" panose="020B0604030504040204" pitchFamily="34" charset="-120"/>
                <a:ea typeface="微軟正黑體" panose="020B0604030504040204" pitchFamily="34" charset="-120"/>
                <a:cs typeface="Times New Roman"/>
              </a:rPr>
            </a:br>
            <a:r>
              <a:rPr lang="zh-TW" altLang="en-US" sz="2800" b="1" kern="100" dirty="0" smtClean="0">
                <a:latin typeface="微軟正黑體" panose="020B0604030504040204" pitchFamily="34" charset="-120"/>
                <a:ea typeface="微軟正黑體" panose="020B0604030504040204" pitchFamily="34" charset="-120"/>
                <a:cs typeface="Times New Roman"/>
              </a:rPr>
              <a:t>於</a:t>
            </a:r>
            <a:r>
              <a:rPr lang="zh-TW" altLang="en-US" sz="2800" b="1" kern="100" dirty="0" smtClean="0">
                <a:latin typeface="微軟正黑體" panose="020B0604030504040204" pitchFamily="34" charset="-120"/>
                <a:ea typeface="微軟正黑體" panose="020B0604030504040204" pitchFamily="34" charset="-120"/>
                <a:cs typeface="Times New Roman"/>
              </a:rPr>
              <a:t>學校操作較適宜。</a:t>
            </a:r>
            <a:r>
              <a:rPr lang="en-US" altLang="zh-TW" sz="2800" b="1" kern="100" dirty="0" smtClean="0">
                <a:latin typeface="微軟正黑體" panose="020B0604030504040204" pitchFamily="34" charset="-120"/>
                <a:ea typeface="微軟正黑體" panose="020B0604030504040204" pitchFamily="34" charset="-120"/>
                <a:cs typeface="Times New Roman"/>
              </a:rPr>
              <a:t/>
            </a:r>
            <a:br>
              <a:rPr lang="en-US" altLang="zh-TW" sz="2800" b="1" kern="100" dirty="0" smtClean="0">
                <a:latin typeface="微軟正黑體" panose="020B0604030504040204" pitchFamily="34" charset="-120"/>
                <a:ea typeface="微軟正黑體" panose="020B0604030504040204" pitchFamily="34" charset="-120"/>
                <a:cs typeface="Times New Roman"/>
              </a:rPr>
            </a:br>
            <a:r>
              <a:rPr lang="en-US" altLang="zh-TW" sz="2800" b="1" kern="100" dirty="0" smtClean="0">
                <a:latin typeface="微軟正黑體" panose="020B0604030504040204" pitchFamily="34" charset="-120"/>
                <a:ea typeface="微軟正黑體" panose="020B0604030504040204" pitchFamily="34" charset="-120"/>
                <a:cs typeface="Times New Roman"/>
              </a:rPr>
              <a:t/>
            </a:r>
            <a:br>
              <a:rPr lang="en-US" altLang="zh-TW" sz="2800" b="1" kern="100" dirty="0" smtClean="0">
                <a:latin typeface="微軟正黑體" panose="020B0604030504040204" pitchFamily="34" charset="-120"/>
                <a:ea typeface="微軟正黑體" panose="020B0604030504040204" pitchFamily="34" charset="-120"/>
                <a:cs typeface="Times New Roman"/>
              </a:rPr>
            </a:br>
            <a:r>
              <a:rPr lang="en-US" altLang="zh-TW" sz="3600" b="1" kern="100" dirty="0" smtClean="0">
                <a:latin typeface="微軟正黑體" panose="020B0604030504040204" pitchFamily="34" charset="-120"/>
                <a:ea typeface="微軟正黑體" panose="020B0604030504040204" pitchFamily="34" charset="-120"/>
                <a:cs typeface="Times New Roman"/>
              </a:rPr>
              <a:t/>
            </a:r>
            <a:br>
              <a:rPr lang="en-US" altLang="zh-TW" sz="3600" b="1" kern="100" dirty="0" smtClean="0">
                <a:latin typeface="微軟正黑體" panose="020B0604030504040204" pitchFamily="34" charset="-120"/>
                <a:ea typeface="微軟正黑體" panose="020B0604030504040204" pitchFamily="34" charset="-120"/>
                <a:cs typeface="Times New Roman"/>
              </a:rPr>
            </a:br>
            <a:r>
              <a:rPr lang="en-US" altLang="zh-TW" b="1" kern="100" dirty="0" smtClean="0">
                <a:latin typeface="微軟正黑體" panose="020B0604030504040204" pitchFamily="34" charset="-120"/>
                <a:ea typeface="微軟正黑體" panose="020B0604030504040204" pitchFamily="34" charset="-120"/>
                <a:cs typeface="Times New Roman"/>
              </a:rPr>
              <a:t/>
            </a:r>
            <a:br>
              <a:rPr lang="en-US" altLang="zh-TW" b="1" kern="100" dirty="0" smtClean="0">
                <a:latin typeface="微軟正黑體" panose="020B0604030504040204" pitchFamily="34" charset="-120"/>
                <a:ea typeface="微軟正黑體" panose="020B0604030504040204" pitchFamily="34" charset="-120"/>
                <a:cs typeface="Times New Roman"/>
              </a:rPr>
            </a:br>
            <a:endParaRPr lang="zh-TW" altLang="en-US" sz="4000" b="1" dirty="0"/>
          </a:p>
        </p:txBody>
      </p:sp>
      <p:pic>
        <p:nvPicPr>
          <p:cNvPr id="6" name="內容版面配置區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4751576" cy="6741368"/>
          </a:xfrm>
        </p:spPr>
      </p:pic>
      <p:sp>
        <p:nvSpPr>
          <p:cNvPr id="4" name="橢圓形圖說文字 3"/>
          <p:cNvSpPr/>
          <p:nvPr/>
        </p:nvSpPr>
        <p:spPr>
          <a:xfrm>
            <a:off x="2123728" y="4077072"/>
            <a:ext cx="2016224" cy="746658"/>
          </a:xfrm>
          <a:prstGeom prst="wedgeEllipseCallout">
            <a:avLst>
              <a:gd name="adj1" fmla="val -76847"/>
              <a:gd name="adj2" fmla="val -52931"/>
            </a:avLst>
          </a:prstGeom>
        </p:spPr>
        <p:style>
          <a:lnRef idx="2">
            <a:schemeClr val="dk1"/>
          </a:lnRef>
          <a:fillRef idx="1">
            <a:schemeClr val="lt1"/>
          </a:fillRef>
          <a:effectRef idx="0">
            <a:schemeClr val="dk1"/>
          </a:effectRef>
          <a:fontRef idx="minor">
            <a:schemeClr val="dk1"/>
          </a:fontRef>
        </p:style>
        <p:txBody>
          <a:bodyPr rtlCol="0" anchor="ctr"/>
          <a:lstStyle/>
          <a:p>
            <a:pPr algn="ctr"/>
            <a:r>
              <a:rPr lang="zh-TW" altLang="en-US" dirty="0" smtClean="0"/>
              <a:t>請修正為「台灣杉」</a:t>
            </a:r>
            <a:endParaRPr lang="zh-TW" altLang="en-US" dirty="0"/>
          </a:p>
        </p:txBody>
      </p:sp>
      <p:sp>
        <p:nvSpPr>
          <p:cNvPr id="3" name="橢圓 2"/>
          <p:cNvSpPr/>
          <p:nvPr/>
        </p:nvSpPr>
        <p:spPr>
          <a:xfrm>
            <a:off x="1187624" y="3573016"/>
            <a:ext cx="1080120" cy="504056"/>
          </a:xfrm>
          <a:prstGeom prst="ellipse">
            <a:avLst/>
          </a:prstGeom>
          <a:noFill/>
          <a:ln w="28575">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TW" altLang="en-US"/>
          </a:p>
        </p:txBody>
      </p:sp>
    </p:spTree>
    <p:extLst>
      <p:ext uri="{BB962C8B-B14F-4D97-AF65-F5344CB8AC3E}">
        <p14:creationId xmlns:p14="http://schemas.microsoft.com/office/powerpoint/2010/main" val="3562265241"/>
      </p:ext>
    </p:extLst>
  </p:cSld>
  <p:clrMapOvr>
    <a:masterClrMapping/>
  </p:clrMapOvr>
  <p:transition>
    <p:fade thruBlk="1"/>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4" name="標題 1"/>
          <p:cNvSpPr txBox="1">
            <a:spLocks/>
          </p:cNvSpPr>
          <p:nvPr/>
        </p:nvSpPr>
        <p:spPr bwMode="auto">
          <a:xfrm>
            <a:off x="4572000" y="1700808"/>
            <a:ext cx="4499992" cy="5688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新細明體" charset="-120"/>
              </a:defRPr>
            </a:lvl2pPr>
            <a:lvl3pPr algn="ctr" rtl="0" eaLnBrk="0" fontAlgn="base" hangingPunct="0">
              <a:spcBef>
                <a:spcPct val="0"/>
              </a:spcBef>
              <a:spcAft>
                <a:spcPct val="0"/>
              </a:spcAft>
              <a:defRPr sz="4400">
                <a:solidFill>
                  <a:schemeClr val="tx1"/>
                </a:solidFill>
                <a:latin typeface="Calibri" pitchFamily="34" charset="0"/>
                <a:ea typeface="新細明體" charset="-120"/>
              </a:defRPr>
            </a:lvl3pPr>
            <a:lvl4pPr algn="ctr" rtl="0" eaLnBrk="0" fontAlgn="base" hangingPunct="0">
              <a:spcBef>
                <a:spcPct val="0"/>
              </a:spcBef>
              <a:spcAft>
                <a:spcPct val="0"/>
              </a:spcAft>
              <a:defRPr sz="4400">
                <a:solidFill>
                  <a:schemeClr val="tx1"/>
                </a:solidFill>
                <a:latin typeface="Calibri" pitchFamily="34" charset="0"/>
                <a:ea typeface="新細明體" charset="-120"/>
              </a:defRPr>
            </a:lvl4pPr>
            <a:lvl5pPr algn="ctr" rtl="0" eaLnBrk="0" fontAlgn="base" hangingPunct="0">
              <a:spcBef>
                <a:spcPct val="0"/>
              </a:spcBef>
              <a:spcAft>
                <a:spcPct val="0"/>
              </a:spcAft>
              <a:defRPr sz="4400">
                <a:solidFill>
                  <a:schemeClr val="tx1"/>
                </a:solidFill>
                <a:latin typeface="Calibri" pitchFamily="34" charset="0"/>
                <a:ea typeface="新細明體" charset="-120"/>
              </a:defRPr>
            </a:lvl5pPr>
            <a:lvl6pPr marL="457200" algn="ctr" rtl="0" fontAlgn="base">
              <a:spcBef>
                <a:spcPct val="0"/>
              </a:spcBef>
              <a:spcAft>
                <a:spcPct val="0"/>
              </a:spcAft>
              <a:defRPr sz="4400">
                <a:solidFill>
                  <a:schemeClr val="tx1"/>
                </a:solidFill>
                <a:latin typeface="Calibri" pitchFamily="34" charset="0"/>
                <a:ea typeface="新細明體" charset="-120"/>
              </a:defRPr>
            </a:lvl6pPr>
            <a:lvl7pPr marL="914400" algn="ctr" rtl="0" fontAlgn="base">
              <a:spcBef>
                <a:spcPct val="0"/>
              </a:spcBef>
              <a:spcAft>
                <a:spcPct val="0"/>
              </a:spcAft>
              <a:defRPr sz="4400">
                <a:solidFill>
                  <a:schemeClr val="tx1"/>
                </a:solidFill>
                <a:latin typeface="Calibri" pitchFamily="34" charset="0"/>
                <a:ea typeface="新細明體" charset="-120"/>
              </a:defRPr>
            </a:lvl7pPr>
            <a:lvl8pPr marL="1371600" algn="ctr" rtl="0" fontAlgn="base">
              <a:spcBef>
                <a:spcPct val="0"/>
              </a:spcBef>
              <a:spcAft>
                <a:spcPct val="0"/>
              </a:spcAft>
              <a:defRPr sz="4400">
                <a:solidFill>
                  <a:schemeClr val="tx1"/>
                </a:solidFill>
                <a:latin typeface="Calibri" pitchFamily="34" charset="0"/>
                <a:ea typeface="新細明體" charset="-120"/>
              </a:defRPr>
            </a:lvl8pPr>
            <a:lvl9pPr marL="1828800" algn="ctr" rtl="0" fontAlgn="base">
              <a:spcBef>
                <a:spcPct val="0"/>
              </a:spcBef>
              <a:spcAft>
                <a:spcPct val="0"/>
              </a:spcAft>
              <a:defRPr sz="4400">
                <a:solidFill>
                  <a:schemeClr val="tx1"/>
                </a:solidFill>
                <a:latin typeface="Calibri" pitchFamily="34" charset="0"/>
                <a:ea typeface="新細明體" charset="-120"/>
              </a:defRPr>
            </a:lvl9pPr>
          </a:lstStyle>
          <a:p>
            <a:pPr algn="l">
              <a:lnSpc>
                <a:spcPct val="150000"/>
              </a:lnSpc>
            </a:pPr>
            <a:r>
              <a:rPr lang="en-US" altLang="zh-TW" sz="3600" b="1" kern="100" dirty="0" smtClean="0">
                <a:latin typeface="微軟正黑體" panose="020B0604030504040204" pitchFamily="34" charset="-120"/>
                <a:ea typeface="微軟正黑體" panose="020B0604030504040204" pitchFamily="34" charset="-120"/>
                <a:cs typeface="Times New Roman"/>
              </a:rPr>
              <a:t/>
            </a:r>
            <a:br>
              <a:rPr lang="en-US" altLang="zh-TW" sz="3600" b="1" kern="100" dirty="0" smtClean="0">
                <a:latin typeface="微軟正黑體" panose="020B0604030504040204" pitchFamily="34" charset="-120"/>
                <a:ea typeface="微軟正黑體" panose="020B0604030504040204" pitchFamily="34" charset="-120"/>
                <a:cs typeface="Times New Roman"/>
              </a:rPr>
            </a:br>
            <a:endParaRPr lang="en-US" altLang="zh-TW" sz="3600" b="1" kern="100" dirty="0" smtClean="0">
              <a:latin typeface="微軟正黑體" panose="020B0604030504040204" pitchFamily="34" charset="-120"/>
              <a:ea typeface="微軟正黑體" panose="020B0604030504040204" pitchFamily="34" charset="-120"/>
              <a:cs typeface="Times New Roman"/>
            </a:endParaRPr>
          </a:p>
          <a:p>
            <a:pPr algn="l">
              <a:lnSpc>
                <a:spcPct val="150000"/>
              </a:lnSpc>
            </a:pPr>
            <a:r>
              <a:rPr lang="zh-TW" altLang="en-US" sz="2400" b="1" kern="100" dirty="0" smtClean="0">
                <a:latin typeface="微軟正黑體" panose="020B0604030504040204" pitchFamily="34" charset="-120"/>
                <a:ea typeface="微軟正黑體" panose="020B0604030504040204" pitchFamily="34" charset="-120"/>
                <a:cs typeface="Times New Roman"/>
              </a:rPr>
              <a:t>教學建議：</a:t>
            </a:r>
            <a:endParaRPr lang="en-US" altLang="zh-TW" sz="2400" b="1" kern="100" dirty="0" smtClean="0">
              <a:latin typeface="微軟正黑體" panose="020B0604030504040204" pitchFamily="34" charset="-120"/>
              <a:ea typeface="微軟正黑體" panose="020B0604030504040204" pitchFamily="34" charset="-120"/>
              <a:cs typeface="Times New Roman"/>
            </a:endParaRPr>
          </a:p>
          <a:p>
            <a:pPr algn="l">
              <a:lnSpc>
                <a:spcPct val="150000"/>
              </a:lnSpc>
            </a:pPr>
            <a:r>
              <a:rPr lang="zh-TW" altLang="en-US" sz="2400" b="1" kern="100" dirty="0">
                <a:latin typeface="微軟正黑體" panose="020B0604030504040204" pitchFamily="34" charset="-120"/>
                <a:ea typeface="微軟正黑體" panose="020B0604030504040204" pitchFamily="34" charset="-120"/>
                <a:cs typeface="Times New Roman"/>
              </a:rPr>
              <a:t>若只</a:t>
            </a:r>
            <a:r>
              <a:rPr lang="zh-TW" altLang="en-US" sz="2400" b="1" kern="100" dirty="0" smtClean="0">
                <a:latin typeface="微軟正黑體" panose="020B0604030504040204" pitchFamily="34" charset="-120"/>
                <a:ea typeface="微軟正黑體" panose="020B0604030504040204" pitchFamily="34" charset="-120"/>
                <a:cs typeface="Times New Roman"/>
              </a:rPr>
              <a:t>把</a:t>
            </a:r>
            <a:r>
              <a:rPr lang="zh-TW" altLang="en-US" sz="2400" b="1" kern="100" dirty="0" smtClean="0">
                <a:solidFill>
                  <a:srgbClr val="FF0000"/>
                </a:solidFill>
                <a:latin typeface="微軟正黑體" panose="020B0604030504040204" pitchFamily="34" charset="-120"/>
                <a:ea typeface="微軟正黑體" panose="020B0604030504040204" pitchFamily="34" charset="-120"/>
                <a:cs typeface="Times New Roman"/>
              </a:rPr>
              <a:t>國家圖書館</a:t>
            </a:r>
            <a:r>
              <a:rPr lang="zh-TW" altLang="en-US" sz="2400" b="1" kern="100" dirty="0" smtClean="0">
                <a:latin typeface="微軟正黑體" panose="020B0604030504040204" pitchFamily="34" charset="-120"/>
                <a:ea typeface="微軟正黑體" panose="020B0604030504040204" pitchFamily="34" charset="-120"/>
                <a:cs typeface="Times New Roman"/>
              </a:rPr>
              <a:t>當做一般圖書館來檢索，就只會查到許多關於臺灣藍鵲的「</a:t>
            </a:r>
            <a:r>
              <a:rPr lang="zh-TW" altLang="en-US" sz="2400" b="1" kern="100" dirty="0" smtClean="0">
                <a:solidFill>
                  <a:srgbClr val="FF0000"/>
                </a:solidFill>
                <a:latin typeface="微軟正黑體" panose="020B0604030504040204" pitchFamily="34" charset="-120"/>
                <a:ea typeface="微軟正黑體" panose="020B0604030504040204" pitchFamily="34" charset="-120"/>
                <a:cs typeface="Times New Roman"/>
              </a:rPr>
              <a:t>書名</a:t>
            </a:r>
            <a:r>
              <a:rPr lang="zh-TW" altLang="en-US" sz="2400" b="1" kern="100" dirty="0" smtClean="0">
                <a:latin typeface="微軟正黑體" panose="020B0604030504040204" pitchFamily="34" charset="-120"/>
                <a:ea typeface="微軟正黑體" panose="020B0604030504040204" pitchFamily="34" charset="-120"/>
                <a:cs typeface="Times New Roman"/>
              </a:rPr>
              <a:t>」而無法查閱</a:t>
            </a:r>
            <a:r>
              <a:rPr lang="zh-TW" altLang="en-US" sz="2400" b="1" kern="100" dirty="0" smtClean="0">
                <a:solidFill>
                  <a:srgbClr val="FF0000"/>
                </a:solidFill>
                <a:latin typeface="微軟正黑體" panose="020B0604030504040204" pitchFamily="34" charset="-120"/>
                <a:ea typeface="微軟正黑體" panose="020B0604030504040204" pitchFamily="34" charset="-120"/>
                <a:cs typeface="Times New Roman"/>
              </a:rPr>
              <a:t>內容</a:t>
            </a:r>
            <a:r>
              <a:rPr lang="zh-TW" altLang="en-US" sz="2400" b="1" kern="100" dirty="0" smtClean="0">
                <a:latin typeface="微軟正黑體" panose="020B0604030504040204" pitchFamily="34" charset="-120"/>
                <a:ea typeface="微軟正黑體" panose="020B0604030504040204" pitchFamily="34" charset="-120"/>
                <a:cs typeface="Times New Roman"/>
              </a:rPr>
              <a:t>，完成摘要。</a:t>
            </a:r>
            <a:endParaRPr lang="en-US" altLang="zh-TW" sz="2400" b="1" kern="100" dirty="0" smtClean="0">
              <a:latin typeface="微軟正黑體" panose="020B0604030504040204" pitchFamily="34" charset="-120"/>
              <a:ea typeface="微軟正黑體" panose="020B0604030504040204" pitchFamily="34" charset="-120"/>
              <a:cs typeface="Times New Roman"/>
            </a:endParaRPr>
          </a:p>
          <a:p>
            <a:pPr algn="l">
              <a:lnSpc>
                <a:spcPct val="150000"/>
              </a:lnSpc>
            </a:pPr>
            <a:r>
              <a:rPr lang="zh-TW" altLang="en-US" sz="2400" b="1" kern="100" dirty="0" smtClean="0">
                <a:latin typeface="微軟正黑體" panose="020B0604030504040204" pitchFamily="34" charset="-120"/>
                <a:ea typeface="微軟正黑體" panose="020B0604030504040204" pitchFamily="34" charset="-120"/>
                <a:cs typeface="Times New Roman"/>
              </a:rPr>
              <a:t>其實這裡要強調的是國家圖書館的</a:t>
            </a:r>
            <a:r>
              <a:rPr lang="zh-TW" altLang="en-US" sz="2400" b="1" kern="100" dirty="0" smtClean="0">
                <a:solidFill>
                  <a:srgbClr val="FF0000"/>
                </a:solidFill>
                <a:latin typeface="微軟正黑體" panose="020B0604030504040204" pitchFamily="34" charset="-120"/>
                <a:ea typeface="微軟正黑體" panose="020B0604030504040204" pitchFamily="34" charset="-120"/>
                <a:cs typeface="Times New Roman"/>
              </a:rPr>
              <a:t>「期刊」資源</a:t>
            </a:r>
            <a:r>
              <a:rPr lang="zh-TW" altLang="en-US" sz="2400" b="1" kern="100" dirty="0" smtClean="0">
                <a:latin typeface="微軟正黑體" panose="020B0604030504040204" pitchFamily="34" charset="-120"/>
                <a:ea typeface="微軟正黑體" panose="020B0604030504040204" pitchFamily="34" charset="-120"/>
                <a:cs typeface="Times New Roman"/>
              </a:rPr>
              <a:t>。</a:t>
            </a:r>
            <a:endParaRPr lang="en-US" altLang="zh-TW" sz="2400" b="1" kern="100" dirty="0" smtClean="0">
              <a:latin typeface="微軟正黑體" panose="020B0604030504040204" pitchFamily="34" charset="-120"/>
              <a:ea typeface="微軟正黑體" panose="020B0604030504040204" pitchFamily="34" charset="-120"/>
              <a:cs typeface="Times New Roman"/>
            </a:endParaRPr>
          </a:p>
          <a:p>
            <a:pPr algn="l">
              <a:lnSpc>
                <a:spcPct val="150000"/>
              </a:lnSpc>
            </a:pPr>
            <a:r>
              <a:rPr lang="zh-TW" altLang="en-US" sz="2400" b="1" kern="100" dirty="0" smtClean="0">
                <a:latin typeface="微軟正黑體" panose="020B0604030504040204" pitchFamily="34" charset="-120"/>
                <a:ea typeface="微軟正黑體" panose="020B0604030504040204" pitchFamily="34" charset="-120"/>
                <a:cs typeface="Times New Roman"/>
              </a:rPr>
              <a:t>建議老師可以</a:t>
            </a:r>
            <a:r>
              <a:rPr lang="zh-TW" altLang="en-US" sz="2400" b="1" kern="100" dirty="0" smtClean="0">
                <a:solidFill>
                  <a:srgbClr val="FF0000"/>
                </a:solidFill>
                <a:latin typeface="微軟正黑體" panose="020B0604030504040204" pitchFamily="34" charset="-120"/>
                <a:ea typeface="微軟正黑體" panose="020B0604030504040204" pitchFamily="34" charset="-120"/>
                <a:cs typeface="Times New Roman"/>
              </a:rPr>
              <a:t>全班共做</a:t>
            </a:r>
            <a:r>
              <a:rPr lang="zh-TW" altLang="en-US" sz="2400" b="1" kern="100" dirty="0" smtClean="0">
                <a:latin typeface="微軟正黑體" panose="020B0604030504040204" pitchFamily="34" charset="-120"/>
                <a:ea typeface="微軟正黑體" panose="020B0604030504040204" pitchFamily="34" charset="-120"/>
                <a:cs typeface="Times New Roman"/>
              </a:rPr>
              <a:t>，帶領學生一同操作期刊</a:t>
            </a:r>
            <a:r>
              <a:rPr lang="zh-TW" altLang="en-US" sz="2400" b="1" kern="100" smtClean="0">
                <a:latin typeface="微軟正黑體" panose="020B0604030504040204" pitchFamily="34" charset="-120"/>
                <a:ea typeface="微軟正黑體" panose="020B0604030504040204" pitchFamily="34" charset="-120"/>
                <a:cs typeface="Times New Roman"/>
              </a:rPr>
              <a:t>的檢索。</a:t>
            </a:r>
            <a:r>
              <a:rPr lang="en-US" altLang="zh-TW" sz="3200" b="1" kern="100" smtClean="0">
                <a:latin typeface="微軟正黑體" panose="020B0604030504040204" pitchFamily="34" charset="-120"/>
                <a:ea typeface="微軟正黑體" panose="020B0604030504040204" pitchFamily="34" charset="-120"/>
                <a:cs typeface="Times New Roman"/>
              </a:rPr>
              <a:t>   </a:t>
            </a:r>
            <a:r>
              <a:rPr lang="en-US" altLang="zh-TW" sz="3600" b="1" kern="100" dirty="0" smtClean="0">
                <a:latin typeface="微軟正黑體" panose="020B0604030504040204" pitchFamily="34" charset="-120"/>
                <a:ea typeface="微軟正黑體" panose="020B0604030504040204" pitchFamily="34" charset="-120"/>
                <a:cs typeface="Times New Roman"/>
              </a:rPr>
              <a:t/>
            </a:r>
            <a:br>
              <a:rPr lang="en-US" altLang="zh-TW" sz="3600" b="1" kern="100" dirty="0" smtClean="0">
                <a:latin typeface="微軟正黑體" panose="020B0604030504040204" pitchFamily="34" charset="-120"/>
                <a:ea typeface="微軟正黑體" panose="020B0604030504040204" pitchFamily="34" charset="-120"/>
                <a:cs typeface="Times New Roman"/>
              </a:rPr>
            </a:br>
            <a:r>
              <a:rPr lang="en-US" altLang="zh-TW" sz="3600" b="1" kern="100" dirty="0" smtClean="0">
                <a:latin typeface="微軟正黑體" panose="020B0604030504040204" pitchFamily="34" charset="-120"/>
                <a:ea typeface="微軟正黑體" panose="020B0604030504040204" pitchFamily="34" charset="-120"/>
                <a:cs typeface="Times New Roman"/>
              </a:rPr>
              <a:t/>
            </a:r>
            <a:br>
              <a:rPr lang="en-US" altLang="zh-TW" sz="3600" b="1" kern="100" dirty="0" smtClean="0">
                <a:latin typeface="微軟正黑體" panose="020B0604030504040204" pitchFamily="34" charset="-120"/>
                <a:ea typeface="微軟正黑體" panose="020B0604030504040204" pitchFamily="34" charset="-120"/>
                <a:cs typeface="Times New Roman"/>
              </a:rPr>
            </a:br>
            <a:r>
              <a:rPr lang="en-US" altLang="zh-TW" sz="3600" b="1" kern="100" dirty="0" smtClean="0">
                <a:latin typeface="微軟正黑體" panose="020B0604030504040204" pitchFamily="34" charset="-120"/>
                <a:ea typeface="微軟正黑體" panose="020B0604030504040204" pitchFamily="34" charset="-120"/>
                <a:cs typeface="Times New Roman"/>
              </a:rPr>
              <a:t/>
            </a:r>
            <a:br>
              <a:rPr lang="en-US" altLang="zh-TW" sz="3600" b="1" kern="100" dirty="0" smtClean="0">
                <a:latin typeface="微軟正黑體" panose="020B0604030504040204" pitchFamily="34" charset="-120"/>
                <a:ea typeface="微軟正黑體" panose="020B0604030504040204" pitchFamily="34" charset="-120"/>
                <a:cs typeface="Times New Roman"/>
              </a:rPr>
            </a:br>
            <a:r>
              <a:rPr lang="en-US" altLang="zh-TW" b="1" kern="100" dirty="0" smtClean="0">
                <a:latin typeface="微軟正黑體" panose="020B0604030504040204" pitchFamily="34" charset="-120"/>
                <a:ea typeface="微軟正黑體" panose="020B0604030504040204" pitchFamily="34" charset="-120"/>
                <a:cs typeface="Times New Roman"/>
              </a:rPr>
              <a:t/>
            </a:r>
            <a:br>
              <a:rPr lang="en-US" altLang="zh-TW" b="1" kern="100" dirty="0" smtClean="0">
                <a:latin typeface="微軟正黑體" panose="020B0604030504040204" pitchFamily="34" charset="-120"/>
                <a:ea typeface="微軟正黑體" panose="020B0604030504040204" pitchFamily="34" charset="-120"/>
                <a:cs typeface="Times New Roman"/>
              </a:rPr>
            </a:br>
            <a:endParaRPr lang="zh-TW" altLang="en-US" sz="4000" b="1" dirty="0"/>
          </a:p>
        </p:txBody>
      </p:sp>
      <p:pic>
        <p:nvPicPr>
          <p:cNvPr id="7" name="內容版面配置區 6"/>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r="6394"/>
          <a:stretch/>
        </p:blipFill>
        <p:spPr>
          <a:xfrm>
            <a:off x="0" y="0"/>
            <a:ext cx="4524703" cy="6858000"/>
          </a:xfrm>
        </p:spPr>
      </p:pic>
    </p:spTree>
    <p:extLst>
      <p:ext uri="{BB962C8B-B14F-4D97-AF65-F5344CB8AC3E}">
        <p14:creationId xmlns:p14="http://schemas.microsoft.com/office/powerpoint/2010/main" val="3341307536"/>
      </p:ext>
    </p:extLst>
  </p:cSld>
  <p:clrMapOvr>
    <a:masterClrMapping/>
  </p:clrMapOvr>
  <p:transition>
    <p:fade thruBlk="1"/>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51520" y="1383575"/>
            <a:ext cx="8676456" cy="769441"/>
          </a:xfrm>
          <a:prstGeom prst="rect">
            <a:avLst/>
          </a:prstGeom>
          <a:noFill/>
        </p:spPr>
        <p:txBody>
          <a:bodyPr wrap="square" lIns="91440" tIns="45720" rIns="91440" bIns="45720">
            <a:spAutoFit/>
          </a:bodyPr>
          <a:lstStyle/>
          <a:p>
            <a:pPr algn="ctr"/>
            <a:r>
              <a:rPr lang="zh-TW" altLang="en-US" sz="4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微軟正黑體" panose="020B0604030504040204" pitchFamily="34" charset="-120"/>
                <a:ea typeface="微軟正黑體" panose="020B0604030504040204" pitchFamily="34" charset="-120"/>
              </a:rPr>
              <a:t>讓我們隨著閱讀的音符快樂向前</a:t>
            </a:r>
            <a:endParaRPr lang="zh-TW" altLang="en-US" sz="4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微軟正黑體" panose="020B0604030504040204" pitchFamily="34" charset="-120"/>
              <a:ea typeface="微軟正黑體" panose="020B0604030504040204" pitchFamily="34" charset="-120"/>
            </a:endParaRPr>
          </a:p>
        </p:txBody>
      </p:sp>
      <p:sp>
        <p:nvSpPr>
          <p:cNvPr id="2" name="矩形 1"/>
          <p:cNvSpPr/>
          <p:nvPr/>
        </p:nvSpPr>
        <p:spPr>
          <a:xfrm>
            <a:off x="0" y="4581128"/>
            <a:ext cx="9144000" cy="2276872"/>
          </a:xfrm>
          <a:prstGeom prst="rect">
            <a:avLst/>
          </a:prstGeom>
          <a:gradFill flip="none" rotWithShape="1">
            <a:gsLst>
              <a:gs pos="0">
                <a:schemeClr val="accent3">
                  <a:tint val="66000"/>
                  <a:satMod val="160000"/>
                </a:schemeClr>
              </a:gs>
              <a:gs pos="50000">
                <a:schemeClr val="accent3">
                  <a:tint val="44500"/>
                  <a:satMod val="160000"/>
                </a:schemeClr>
              </a:gs>
              <a:gs pos="100000">
                <a:schemeClr val="accent3">
                  <a:tint val="23500"/>
                  <a:satMod val="160000"/>
                </a:schemeClr>
              </a:gs>
            </a:gsLst>
            <a:lin ang="13500000" scaled="1"/>
            <a:tileRect/>
          </a:gra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TW" altLang="en-US"/>
          </a:p>
        </p:txBody>
      </p:sp>
      <p:pic>
        <p:nvPicPr>
          <p:cNvPr id="6" name="內容版面配置區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9676" y="2201416"/>
            <a:ext cx="9518848" cy="4759424"/>
          </a:xfrm>
        </p:spPr>
      </p:pic>
    </p:spTree>
    <p:extLst>
      <p:ext uri="{BB962C8B-B14F-4D97-AF65-F5344CB8AC3E}">
        <p14:creationId xmlns:p14="http://schemas.microsoft.com/office/powerpoint/2010/main" val="2115072066"/>
      </p:ext>
    </p:extLst>
  </p:cSld>
  <p:clrMapOvr>
    <a:masterClrMapping/>
  </p:clrMapOvr>
  <p:transition>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圖片 1" descr="高年級-成長日誌pdf-page-006"/>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252536" y="0"/>
            <a:ext cx="4833937" cy="6858000"/>
          </a:xfrm>
          <a:prstGeom prst="rect">
            <a:avLst/>
          </a:prstGeom>
          <a:noFill/>
          <a:ln>
            <a:noFill/>
          </a:ln>
        </p:spPr>
      </p:pic>
      <p:pic>
        <p:nvPicPr>
          <p:cNvPr id="5" name="圖片 4" descr="高年級-成長日誌pdf-page-007"/>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4581401" y="25318"/>
            <a:ext cx="4833937" cy="6858000"/>
          </a:xfrm>
          <a:prstGeom prst="rect">
            <a:avLst/>
          </a:prstGeom>
          <a:noFill/>
          <a:ln>
            <a:noFill/>
          </a:ln>
        </p:spPr>
      </p:pic>
      <p:sp>
        <p:nvSpPr>
          <p:cNvPr id="4" name="標題 1"/>
          <p:cNvSpPr txBox="1">
            <a:spLocks/>
          </p:cNvSpPr>
          <p:nvPr/>
        </p:nvSpPr>
        <p:spPr>
          <a:xfrm>
            <a:off x="3851920" y="3422769"/>
            <a:ext cx="1870673" cy="2814543"/>
          </a:xfrm>
          <a:prstGeom prst="rect">
            <a:avLst/>
          </a:prstGeom>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新細明體" charset="-120"/>
              </a:defRPr>
            </a:lvl2pPr>
            <a:lvl3pPr algn="ctr" rtl="0" eaLnBrk="0" fontAlgn="base" hangingPunct="0">
              <a:spcBef>
                <a:spcPct val="0"/>
              </a:spcBef>
              <a:spcAft>
                <a:spcPct val="0"/>
              </a:spcAft>
              <a:defRPr sz="4400">
                <a:solidFill>
                  <a:schemeClr val="tx1"/>
                </a:solidFill>
                <a:latin typeface="Calibri" pitchFamily="34" charset="0"/>
                <a:ea typeface="新細明體" charset="-120"/>
              </a:defRPr>
            </a:lvl3pPr>
            <a:lvl4pPr algn="ctr" rtl="0" eaLnBrk="0" fontAlgn="base" hangingPunct="0">
              <a:spcBef>
                <a:spcPct val="0"/>
              </a:spcBef>
              <a:spcAft>
                <a:spcPct val="0"/>
              </a:spcAft>
              <a:defRPr sz="4400">
                <a:solidFill>
                  <a:schemeClr val="tx1"/>
                </a:solidFill>
                <a:latin typeface="Calibri" pitchFamily="34" charset="0"/>
                <a:ea typeface="新細明體" charset="-120"/>
              </a:defRPr>
            </a:lvl4pPr>
            <a:lvl5pPr algn="ctr" rtl="0" eaLnBrk="0" fontAlgn="base" hangingPunct="0">
              <a:spcBef>
                <a:spcPct val="0"/>
              </a:spcBef>
              <a:spcAft>
                <a:spcPct val="0"/>
              </a:spcAft>
              <a:defRPr sz="4400">
                <a:solidFill>
                  <a:schemeClr val="tx1"/>
                </a:solidFill>
                <a:latin typeface="Calibri" pitchFamily="34" charset="0"/>
                <a:ea typeface="新細明體" charset="-120"/>
              </a:defRPr>
            </a:lvl5pPr>
            <a:lvl6pPr marL="457200" algn="ctr" rtl="0" fontAlgn="base">
              <a:spcBef>
                <a:spcPct val="0"/>
              </a:spcBef>
              <a:spcAft>
                <a:spcPct val="0"/>
              </a:spcAft>
              <a:defRPr sz="4400">
                <a:solidFill>
                  <a:schemeClr val="tx1"/>
                </a:solidFill>
                <a:latin typeface="Calibri" pitchFamily="34" charset="0"/>
                <a:ea typeface="新細明體" charset="-120"/>
              </a:defRPr>
            </a:lvl6pPr>
            <a:lvl7pPr marL="914400" algn="ctr" rtl="0" fontAlgn="base">
              <a:spcBef>
                <a:spcPct val="0"/>
              </a:spcBef>
              <a:spcAft>
                <a:spcPct val="0"/>
              </a:spcAft>
              <a:defRPr sz="4400">
                <a:solidFill>
                  <a:schemeClr val="tx1"/>
                </a:solidFill>
                <a:latin typeface="Calibri" pitchFamily="34" charset="0"/>
                <a:ea typeface="新細明體" charset="-120"/>
              </a:defRPr>
            </a:lvl7pPr>
            <a:lvl8pPr marL="1371600" algn="ctr" rtl="0" fontAlgn="base">
              <a:spcBef>
                <a:spcPct val="0"/>
              </a:spcBef>
              <a:spcAft>
                <a:spcPct val="0"/>
              </a:spcAft>
              <a:defRPr sz="4400">
                <a:solidFill>
                  <a:schemeClr val="tx1"/>
                </a:solidFill>
                <a:latin typeface="Calibri" pitchFamily="34" charset="0"/>
                <a:ea typeface="新細明體" charset="-120"/>
              </a:defRPr>
            </a:lvl8pPr>
            <a:lvl9pPr marL="1828800" algn="ctr" rtl="0" fontAlgn="base">
              <a:spcBef>
                <a:spcPct val="0"/>
              </a:spcBef>
              <a:spcAft>
                <a:spcPct val="0"/>
              </a:spcAft>
              <a:defRPr sz="4400">
                <a:solidFill>
                  <a:schemeClr val="tx1"/>
                </a:solidFill>
                <a:latin typeface="Calibri" pitchFamily="34" charset="0"/>
                <a:ea typeface="新細明體" charset="-120"/>
              </a:defRPr>
            </a:lvl9pPr>
          </a:lstStyle>
          <a:p>
            <a:r>
              <a:rPr lang="zh-TW" altLang="en-US" sz="2800" b="1" dirty="0">
                <a:solidFill>
                  <a:srgbClr val="C00000"/>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情境</a:t>
            </a:r>
            <a:r>
              <a:rPr lang="zh-TW" altLang="en-US" sz="2800" b="1" dirty="0" smtClean="0">
                <a:solidFill>
                  <a:srgbClr val="C00000"/>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佈置</a:t>
            </a:r>
            <a:endParaRPr lang="en-US" altLang="zh-TW" sz="2800" b="1" dirty="0" smtClean="0">
              <a:solidFill>
                <a:srgbClr val="C00000"/>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endParaRPr>
          </a:p>
          <a:p>
            <a:pPr algn="l"/>
            <a:r>
              <a:rPr lang="zh-TW" altLang="en-US" sz="2800" b="1" dirty="0" smtClean="0">
                <a:solidFill>
                  <a:srgbClr val="C00000"/>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人物 </a:t>
            </a:r>
            <a:r>
              <a:rPr lang="en-US" altLang="zh-TW" sz="2800" b="1" dirty="0" smtClean="0">
                <a:solidFill>
                  <a:srgbClr val="C00000"/>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who</a:t>
            </a:r>
            <a:endParaRPr lang="en-US" altLang="zh-TW" sz="2800" b="1" dirty="0">
              <a:solidFill>
                <a:srgbClr val="C00000"/>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endParaRPr>
          </a:p>
          <a:p>
            <a:pPr algn="l"/>
            <a:r>
              <a:rPr lang="zh-TW" altLang="en-US" sz="2800" b="1" dirty="0" smtClean="0">
                <a:solidFill>
                  <a:srgbClr val="C00000"/>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地點 </a:t>
            </a:r>
            <a:r>
              <a:rPr lang="en-US" altLang="zh-TW" sz="2800" b="1" dirty="0" smtClean="0">
                <a:solidFill>
                  <a:srgbClr val="C00000"/>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where</a:t>
            </a:r>
          </a:p>
          <a:p>
            <a:pPr algn="l"/>
            <a:r>
              <a:rPr lang="zh-TW" altLang="en-US" sz="2800" b="1" dirty="0" smtClean="0">
                <a:solidFill>
                  <a:srgbClr val="C00000"/>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事件 </a:t>
            </a:r>
            <a:r>
              <a:rPr lang="en-US" altLang="zh-TW" sz="2800" b="1" dirty="0" smtClean="0">
                <a:solidFill>
                  <a:srgbClr val="C00000"/>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what</a:t>
            </a:r>
          </a:p>
          <a:p>
            <a:pPr algn="l"/>
            <a:r>
              <a:rPr lang="zh-TW" altLang="en-US" sz="2800" b="1" dirty="0" smtClean="0">
                <a:solidFill>
                  <a:srgbClr val="C00000"/>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問題 </a:t>
            </a:r>
            <a:r>
              <a:rPr lang="en-US" altLang="zh-TW" sz="2800" b="1" dirty="0" smtClean="0">
                <a:solidFill>
                  <a:srgbClr val="C00000"/>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what</a:t>
            </a:r>
          </a:p>
          <a:p>
            <a:pPr algn="l"/>
            <a:r>
              <a:rPr lang="zh-TW" altLang="en-US" sz="2800" b="1" dirty="0" smtClean="0">
                <a:solidFill>
                  <a:srgbClr val="C00000"/>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方法 </a:t>
            </a:r>
            <a:r>
              <a:rPr lang="en-US" altLang="zh-TW" sz="2800" b="1" dirty="0" smtClean="0">
                <a:solidFill>
                  <a:srgbClr val="C00000"/>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rPr>
              <a:t>how</a:t>
            </a:r>
            <a:endParaRPr lang="zh-TW" altLang="en-US" sz="2800" b="1" dirty="0">
              <a:solidFill>
                <a:srgbClr val="C00000"/>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412750354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374848" y="-99392"/>
            <a:ext cx="8229600" cy="1143000"/>
          </a:xfrm>
        </p:spPr>
        <p:txBody>
          <a:bodyPr/>
          <a:lstStyle/>
          <a:p>
            <a:r>
              <a:rPr lang="zh-TW" altLang="en-US" sz="3200" b="1" dirty="0">
                <a:solidFill>
                  <a:srgbClr val="C0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圖書資訊利用教育教學綱要</a:t>
            </a:r>
          </a:p>
        </p:txBody>
      </p:sp>
      <p:sp>
        <p:nvSpPr>
          <p:cNvPr id="3" name="內容版面配置區 2"/>
          <p:cNvSpPr>
            <a:spLocks noGrp="1"/>
          </p:cNvSpPr>
          <p:nvPr>
            <p:ph idx="1"/>
          </p:nvPr>
        </p:nvSpPr>
        <p:spPr/>
        <p:txBody>
          <a:bodyPr/>
          <a:lstStyle/>
          <a:p>
            <a:endParaRPr lang="zh-TW" altLang="en-US"/>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6313" t="10824" r="9846" b="6927"/>
          <a:stretch/>
        </p:blipFill>
        <p:spPr bwMode="auto">
          <a:xfrm>
            <a:off x="35496" y="836712"/>
            <a:ext cx="9020014" cy="6021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圓角矩形 4"/>
          <p:cNvSpPr/>
          <p:nvPr/>
        </p:nvSpPr>
        <p:spPr>
          <a:xfrm>
            <a:off x="6660232" y="836712"/>
            <a:ext cx="2345958" cy="6021288"/>
          </a:xfrm>
          <a:prstGeom prst="roundRect">
            <a:avLst/>
          </a:prstGeom>
          <a:noFill/>
          <a:ln w="57150"/>
        </p:spPr>
        <p:style>
          <a:lnRef idx="2">
            <a:schemeClr val="accent2"/>
          </a:lnRef>
          <a:fillRef idx="1">
            <a:schemeClr val="lt1"/>
          </a:fillRef>
          <a:effectRef idx="0">
            <a:schemeClr val="accent2"/>
          </a:effectRef>
          <a:fontRef idx="minor">
            <a:schemeClr val="dk1"/>
          </a:fontRef>
        </p:style>
        <p:txBody>
          <a:bodyPr rtlCol="0" anchor="ctr"/>
          <a:lstStyle/>
          <a:p>
            <a:pPr algn="ctr"/>
            <a:endParaRPr lang="zh-TW" altLang="en-US"/>
          </a:p>
        </p:txBody>
      </p:sp>
    </p:spTree>
    <p:extLst>
      <p:ext uri="{BB962C8B-B14F-4D97-AF65-F5344CB8AC3E}">
        <p14:creationId xmlns:p14="http://schemas.microsoft.com/office/powerpoint/2010/main" val="399038038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群組 6"/>
          <p:cNvGrpSpPr/>
          <p:nvPr/>
        </p:nvGrpSpPr>
        <p:grpSpPr>
          <a:xfrm>
            <a:off x="35497" y="188640"/>
            <a:ext cx="8326954" cy="6811481"/>
            <a:chOff x="35497" y="188640"/>
            <a:chExt cx="8326954" cy="6811481"/>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68761" t="12421" r="9798" b="6224"/>
            <a:stretch/>
          </p:blipFill>
          <p:spPr bwMode="auto">
            <a:xfrm>
              <a:off x="1835696" y="188640"/>
              <a:ext cx="6526755" cy="68114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6313" t="13143" r="76536" b="6927"/>
            <a:stretch/>
          </p:blipFill>
          <p:spPr bwMode="auto">
            <a:xfrm>
              <a:off x="35497" y="260648"/>
              <a:ext cx="1829057" cy="673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6" name="圓角矩形 5"/>
          <p:cNvSpPr/>
          <p:nvPr/>
        </p:nvSpPr>
        <p:spPr>
          <a:xfrm>
            <a:off x="1864553" y="692696"/>
            <a:ext cx="3260493" cy="576064"/>
          </a:xfrm>
          <a:prstGeom prst="roundRect">
            <a:avLst/>
          </a:prstGeom>
          <a:noFill/>
          <a:ln w="57150"/>
        </p:spPr>
        <p:style>
          <a:lnRef idx="2">
            <a:schemeClr val="accent2"/>
          </a:lnRef>
          <a:fillRef idx="1">
            <a:schemeClr val="lt1"/>
          </a:fillRef>
          <a:effectRef idx="0">
            <a:schemeClr val="accent2"/>
          </a:effectRef>
          <a:fontRef idx="minor">
            <a:schemeClr val="dk1"/>
          </a:fontRef>
        </p:style>
        <p:txBody>
          <a:bodyPr rtlCol="0" anchor="ctr"/>
          <a:lstStyle/>
          <a:p>
            <a:pPr algn="ctr"/>
            <a:endParaRPr lang="zh-TW" altLang="en-US"/>
          </a:p>
        </p:txBody>
      </p:sp>
      <p:sp>
        <p:nvSpPr>
          <p:cNvPr id="10" name="圓角矩形 9"/>
          <p:cNvSpPr/>
          <p:nvPr/>
        </p:nvSpPr>
        <p:spPr>
          <a:xfrm>
            <a:off x="1763689" y="2420888"/>
            <a:ext cx="3312368" cy="576064"/>
          </a:xfrm>
          <a:prstGeom prst="roundRect">
            <a:avLst/>
          </a:prstGeom>
          <a:noFill/>
          <a:ln w="57150">
            <a:solidFill>
              <a:srgbClr val="00B05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TW" altLang="en-US"/>
          </a:p>
        </p:txBody>
      </p:sp>
      <p:sp>
        <p:nvSpPr>
          <p:cNvPr id="11" name="圓角矩形 10"/>
          <p:cNvSpPr/>
          <p:nvPr/>
        </p:nvSpPr>
        <p:spPr>
          <a:xfrm>
            <a:off x="1763689" y="4005064"/>
            <a:ext cx="3312368" cy="864096"/>
          </a:xfrm>
          <a:prstGeom prst="roundRect">
            <a:avLst/>
          </a:prstGeom>
          <a:noFill/>
          <a:ln w="57150"/>
        </p:spPr>
        <p:style>
          <a:lnRef idx="2">
            <a:schemeClr val="accent2"/>
          </a:lnRef>
          <a:fillRef idx="1">
            <a:schemeClr val="lt1"/>
          </a:fillRef>
          <a:effectRef idx="0">
            <a:schemeClr val="accent2"/>
          </a:effectRef>
          <a:fontRef idx="minor">
            <a:schemeClr val="dk1"/>
          </a:fontRef>
        </p:style>
        <p:txBody>
          <a:bodyPr rtlCol="0" anchor="ctr"/>
          <a:lstStyle/>
          <a:p>
            <a:pPr algn="ctr"/>
            <a:endParaRPr lang="zh-TW" altLang="en-US"/>
          </a:p>
        </p:txBody>
      </p:sp>
      <p:sp>
        <p:nvSpPr>
          <p:cNvPr id="12" name="圓角矩形 11"/>
          <p:cNvSpPr/>
          <p:nvPr/>
        </p:nvSpPr>
        <p:spPr>
          <a:xfrm>
            <a:off x="5102682" y="2421457"/>
            <a:ext cx="3259770" cy="576064"/>
          </a:xfrm>
          <a:prstGeom prst="roundRect">
            <a:avLst/>
          </a:prstGeom>
          <a:noFill/>
          <a:ln w="57150">
            <a:solidFill>
              <a:srgbClr val="00B05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TW" altLang="en-US"/>
          </a:p>
        </p:txBody>
      </p:sp>
      <p:sp>
        <p:nvSpPr>
          <p:cNvPr id="13" name="圓角矩形 12"/>
          <p:cNvSpPr/>
          <p:nvPr/>
        </p:nvSpPr>
        <p:spPr>
          <a:xfrm>
            <a:off x="5076056" y="692696"/>
            <a:ext cx="3286395" cy="576064"/>
          </a:xfrm>
          <a:prstGeom prst="roundRect">
            <a:avLst/>
          </a:prstGeom>
          <a:noFill/>
          <a:ln w="57150"/>
        </p:spPr>
        <p:style>
          <a:lnRef idx="2">
            <a:schemeClr val="accent2"/>
          </a:lnRef>
          <a:fillRef idx="1">
            <a:schemeClr val="lt1"/>
          </a:fillRef>
          <a:effectRef idx="0">
            <a:schemeClr val="accent2"/>
          </a:effectRef>
          <a:fontRef idx="minor">
            <a:schemeClr val="dk1"/>
          </a:fontRef>
        </p:style>
        <p:txBody>
          <a:bodyPr rtlCol="0" anchor="ctr"/>
          <a:lstStyle/>
          <a:p>
            <a:pPr algn="ctr"/>
            <a:endParaRPr lang="zh-TW" altLang="en-US"/>
          </a:p>
        </p:txBody>
      </p:sp>
      <p:sp>
        <p:nvSpPr>
          <p:cNvPr id="14" name="圓角矩形 13"/>
          <p:cNvSpPr/>
          <p:nvPr/>
        </p:nvSpPr>
        <p:spPr>
          <a:xfrm>
            <a:off x="5076056" y="1844824"/>
            <a:ext cx="3286395" cy="576064"/>
          </a:xfrm>
          <a:prstGeom prst="roundRect">
            <a:avLst/>
          </a:prstGeom>
          <a:noFill/>
          <a:ln w="57150">
            <a:solidFill>
              <a:schemeClr val="accent4">
                <a:lumMod val="50000"/>
              </a:schemeClr>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TW" altLang="en-US"/>
          </a:p>
        </p:txBody>
      </p:sp>
      <p:sp>
        <p:nvSpPr>
          <p:cNvPr id="15" name="圓角矩形 14"/>
          <p:cNvSpPr/>
          <p:nvPr/>
        </p:nvSpPr>
        <p:spPr>
          <a:xfrm>
            <a:off x="1776675" y="1880467"/>
            <a:ext cx="3286395" cy="576064"/>
          </a:xfrm>
          <a:prstGeom prst="roundRect">
            <a:avLst/>
          </a:prstGeom>
          <a:noFill/>
          <a:ln w="57150"/>
        </p:spPr>
        <p:style>
          <a:lnRef idx="2">
            <a:schemeClr val="accent2"/>
          </a:lnRef>
          <a:fillRef idx="1">
            <a:schemeClr val="lt1"/>
          </a:fillRef>
          <a:effectRef idx="0">
            <a:schemeClr val="accent2"/>
          </a:effectRef>
          <a:fontRef idx="minor">
            <a:schemeClr val="dk1"/>
          </a:fontRef>
        </p:style>
        <p:txBody>
          <a:bodyPr rtlCol="0" anchor="ctr"/>
          <a:lstStyle/>
          <a:p>
            <a:pPr algn="ctr"/>
            <a:endParaRPr lang="zh-TW" altLang="en-US"/>
          </a:p>
        </p:txBody>
      </p:sp>
      <p:sp>
        <p:nvSpPr>
          <p:cNvPr id="16" name="圓角矩形 15"/>
          <p:cNvSpPr/>
          <p:nvPr/>
        </p:nvSpPr>
        <p:spPr>
          <a:xfrm>
            <a:off x="1817390" y="3594380"/>
            <a:ext cx="3286395" cy="410684"/>
          </a:xfrm>
          <a:prstGeom prst="roundRect">
            <a:avLst/>
          </a:prstGeom>
          <a:noFill/>
          <a:ln w="57150"/>
        </p:spPr>
        <p:style>
          <a:lnRef idx="2">
            <a:schemeClr val="accent2"/>
          </a:lnRef>
          <a:fillRef idx="1">
            <a:schemeClr val="lt1"/>
          </a:fillRef>
          <a:effectRef idx="0">
            <a:schemeClr val="accent2"/>
          </a:effectRef>
          <a:fontRef idx="minor">
            <a:schemeClr val="dk1"/>
          </a:fontRef>
        </p:style>
        <p:txBody>
          <a:bodyPr rtlCol="0" anchor="ctr"/>
          <a:lstStyle/>
          <a:p>
            <a:pPr algn="ctr"/>
            <a:endParaRPr lang="zh-TW" altLang="en-US"/>
          </a:p>
        </p:txBody>
      </p:sp>
      <p:sp>
        <p:nvSpPr>
          <p:cNvPr id="17" name="圓角矩形 16"/>
          <p:cNvSpPr/>
          <p:nvPr/>
        </p:nvSpPr>
        <p:spPr>
          <a:xfrm>
            <a:off x="1818556" y="5979418"/>
            <a:ext cx="3312368" cy="864096"/>
          </a:xfrm>
          <a:prstGeom prst="roundRect">
            <a:avLst/>
          </a:prstGeom>
          <a:noFill/>
          <a:ln w="57150"/>
        </p:spPr>
        <p:style>
          <a:lnRef idx="2">
            <a:schemeClr val="accent2"/>
          </a:lnRef>
          <a:fillRef idx="1">
            <a:schemeClr val="lt1"/>
          </a:fillRef>
          <a:effectRef idx="0">
            <a:schemeClr val="accent2"/>
          </a:effectRef>
          <a:fontRef idx="minor">
            <a:schemeClr val="dk1"/>
          </a:fontRef>
        </p:style>
        <p:txBody>
          <a:bodyPr rtlCol="0" anchor="ctr"/>
          <a:lstStyle/>
          <a:p>
            <a:pPr algn="ctr"/>
            <a:endParaRPr lang="zh-TW" altLang="en-US"/>
          </a:p>
        </p:txBody>
      </p:sp>
      <p:sp>
        <p:nvSpPr>
          <p:cNvPr id="18" name="圓角矩形 17"/>
          <p:cNvSpPr/>
          <p:nvPr/>
        </p:nvSpPr>
        <p:spPr>
          <a:xfrm>
            <a:off x="5076056" y="1268760"/>
            <a:ext cx="3286395" cy="576064"/>
          </a:xfrm>
          <a:prstGeom prst="round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zh-TW" altLang="en-US"/>
          </a:p>
        </p:txBody>
      </p:sp>
      <p:sp>
        <p:nvSpPr>
          <p:cNvPr id="19" name="圓角矩形 18"/>
          <p:cNvSpPr/>
          <p:nvPr/>
        </p:nvSpPr>
        <p:spPr>
          <a:xfrm>
            <a:off x="5076056" y="5445224"/>
            <a:ext cx="3286395" cy="576064"/>
          </a:xfrm>
          <a:prstGeom prst="roundRect">
            <a:avLst/>
          </a:prstGeom>
          <a:noFill/>
          <a:ln w="57150"/>
        </p:spPr>
        <p:style>
          <a:lnRef idx="2">
            <a:schemeClr val="accent2"/>
          </a:lnRef>
          <a:fillRef idx="1">
            <a:schemeClr val="lt1"/>
          </a:fillRef>
          <a:effectRef idx="0">
            <a:schemeClr val="accent2"/>
          </a:effectRef>
          <a:fontRef idx="minor">
            <a:schemeClr val="dk1"/>
          </a:fontRef>
        </p:style>
        <p:txBody>
          <a:bodyPr rtlCol="0" anchor="ctr"/>
          <a:lstStyle/>
          <a:p>
            <a:pPr algn="ctr"/>
            <a:endParaRPr lang="zh-TW" altLang="en-US"/>
          </a:p>
        </p:txBody>
      </p:sp>
      <p:sp>
        <p:nvSpPr>
          <p:cNvPr id="20" name="圓角矩形 19"/>
          <p:cNvSpPr/>
          <p:nvPr/>
        </p:nvSpPr>
        <p:spPr>
          <a:xfrm>
            <a:off x="1776675" y="1268760"/>
            <a:ext cx="3286395" cy="576064"/>
          </a:xfrm>
          <a:prstGeom prst="round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zh-TW" altLang="en-US"/>
          </a:p>
        </p:txBody>
      </p:sp>
      <p:sp>
        <p:nvSpPr>
          <p:cNvPr id="21" name="圓角矩形 20"/>
          <p:cNvSpPr/>
          <p:nvPr/>
        </p:nvSpPr>
        <p:spPr>
          <a:xfrm>
            <a:off x="1790406" y="5445224"/>
            <a:ext cx="3286395" cy="576064"/>
          </a:xfrm>
          <a:prstGeom prst="roundRect">
            <a:avLst/>
          </a:prstGeom>
          <a:noFill/>
          <a:ln w="57150"/>
        </p:spPr>
        <p:style>
          <a:lnRef idx="2">
            <a:schemeClr val="accent2"/>
          </a:lnRef>
          <a:fillRef idx="1">
            <a:schemeClr val="lt1"/>
          </a:fillRef>
          <a:effectRef idx="0">
            <a:schemeClr val="accent2"/>
          </a:effectRef>
          <a:fontRef idx="minor">
            <a:schemeClr val="dk1"/>
          </a:fontRef>
        </p:style>
        <p:txBody>
          <a:bodyPr rtlCol="0" anchor="ctr"/>
          <a:lstStyle/>
          <a:p>
            <a:pPr algn="ctr"/>
            <a:endParaRPr lang="zh-TW" altLang="en-US"/>
          </a:p>
        </p:txBody>
      </p:sp>
      <p:sp>
        <p:nvSpPr>
          <p:cNvPr id="22" name="圓角矩形 21"/>
          <p:cNvSpPr/>
          <p:nvPr/>
        </p:nvSpPr>
        <p:spPr>
          <a:xfrm>
            <a:off x="5076056" y="6021288"/>
            <a:ext cx="3286395" cy="971360"/>
          </a:xfrm>
          <a:prstGeom prst="roundRect">
            <a:avLst/>
          </a:prstGeom>
          <a:noFill/>
          <a:ln w="57150"/>
        </p:spPr>
        <p:style>
          <a:lnRef idx="2">
            <a:schemeClr val="accent2"/>
          </a:lnRef>
          <a:fillRef idx="1">
            <a:schemeClr val="lt1"/>
          </a:fillRef>
          <a:effectRef idx="0">
            <a:schemeClr val="accent2"/>
          </a:effectRef>
          <a:fontRef idx="minor">
            <a:schemeClr val="dk1"/>
          </a:fontRef>
        </p:style>
        <p:txBody>
          <a:bodyPr rtlCol="0" anchor="ctr"/>
          <a:lstStyle/>
          <a:p>
            <a:pPr algn="ctr"/>
            <a:endParaRPr lang="zh-TW" altLang="en-US"/>
          </a:p>
        </p:txBody>
      </p:sp>
      <p:sp>
        <p:nvSpPr>
          <p:cNvPr id="2" name="橢圓形圖說文字 1"/>
          <p:cNvSpPr/>
          <p:nvPr/>
        </p:nvSpPr>
        <p:spPr>
          <a:xfrm>
            <a:off x="6948264" y="3284984"/>
            <a:ext cx="1944216" cy="1584176"/>
          </a:xfrm>
          <a:prstGeom prst="wedgeEllipseCallout">
            <a:avLst>
              <a:gd name="adj1" fmla="val -84157"/>
              <a:gd name="adj2" fmla="val -1396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t>日誌中</a:t>
            </a:r>
            <a:r>
              <a:rPr lang="zh-TW" altLang="en-US" dirty="0" smtClean="0"/>
              <a:t>沒有達到的能力指標怎麼辦？</a:t>
            </a:r>
            <a:endParaRPr lang="zh-TW" altLang="en-US" dirty="0"/>
          </a:p>
        </p:txBody>
      </p:sp>
    </p:spTree>
    <p:extLst>
      <p:ext uri="{BB962C8B-B14F-4D97-AF65-F5344CB8AC3E}">
        <p14:creationId xmlns:p14="http://schemas.microsoft.com/office/powerpoint/2010/main" val="45109394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ppt_x"/>
                                          </p:val>
                                        </p:tav>
                                        <p:tav tm="100000">
                                          <p:val>
                                            <p:strVal val="#ppt_x"/>
                                          </p:val>
                                        </p:tav>
                                      </p:tavLst>
                                    </p:anim>
                                    <p:anim calcmode="lin" valueType="num">
                                      <p:cBhvr additive="base">
                                        <p:cTn id="36" dur="500" fill="hold"/>
                                        <p:tgtEl>
                                          <p:spTgt spid="1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500" fill="hold"/>
                                        <p:tgtEl>
                                          <p:spTgt spid="18"/>
                                        </p:tgtEl>
                                        <p:attrNameLst>
                                          <p:attrName>ppt_x</p:attrName>
                                        </p:attrNameLst>
                                      </p:cBhvr>
                                      <p:tavLst>
                                        <p:tav tm="0">
                                          <p:val>
                                            <p:strVal val="#ppt_x"/>
                                          </p:val>
                                        </p:tav>
                                        <p:tav tm="100000">
                                          <p:val>
                                            <p:strVal val="#ppt_x"/>
                                          </p:val>
                                        </p:tav>
                                      </p:tavLst>
                                    </p:anim>
                                    <p:anim calcmode="lin" valueType="num">
                                      <p:cBhvr additive="base">
                                        <p:cTn id="40" dur="500" fill="hold"/>
                                        <p:tgtEl>
                                          <p:spTgt spid="1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ppt_x"/>
                                          </p:val>
                                        </p:tav>
                                        <p:tav tm="100000">
                                          <p:val>
                                            <p:strVal val="#ppt_x"/>
                                          </p:val>
                                        </p:tav>
                                      </p:tavLst>
                                    </p:anim>
                                    <p:anim calcmode="lin" valueType="num">
                                      <p:cBhvr additive="base">
                                        <p:cTn id="44" dur="500" fill="hold"/>
                                        <p:tgtEl>
                                          <p:spTgt spid="1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500" fill="hold"/>
                                        <p:tgtEl>
                                          <p:spTgt spid="20"/>
                                        </p:tgtEl>
                                        <p:attrNameLst>
                                          <p:attrName>ppt_x</p:attrName>
                                        </p:attrNameLst>
                                      </p:cBhvr>
                                      <p:tavLst>
                                        <p:tav tm="0">
                                          <p:val>
                                            <p:strVal val="#ppt_x"/>
                                          </p:val>
                                        </p:tav>
                                        <p:tav tm="100000">
                                          <p:val>
                                            <p:strVal val="#ppt_x"/>
                                          </p:val>
                                        </p:tav>
                                      </p:tavLst>
                                    </p:anim>
                                    <p:anim calcmode="lin" valueType="num">
                                      <p:cBhvr additive="base">
                                        <p:cTn id="48" dur="500" fill="hold"/>
                                        <p:tgtEl>
                                          <p:spTgt spid="20"/>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additive="base">
                                        <p:cTn id="51" dur="500" fill="hold"/>
                                        <p:tgtEl>
                                          <p:spTgt spid="21"/>
                                        </p:tgtEl>
                                        <p:attrNameLst>
                                          <p:attrName>ppt_x</p:attrName>
                                        </p:attrNameLst>
                                      </p:cBhvr>
                                      <p:tavLst>
                                        <p:tav tm="0">
                                          <p:val>
                                            <p:strVal val="#ppt_x"/>
                                          </p:val>
                                        </p:tav>
                                        <p:tav tm="100000">
                                          <p:val>
                                            <p:strVal val="#ppt_x"/>
                                          </p:val>
                                        </p:tav>
                                      </p:tavLst>
                                    </p:anim>
                                    <p:anim calcmode="lin" valueType="num">
                                      <p:cBhvr additive="base">
                                        <p:cTn id="52" dur="500" fill="hold"/>
                                        <p:tgtEl>
                                          <p:spTgt spid="21"/>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fill="hold"/>
                                        <p:tgtEl>
                                          <p:spTgt spid="17"/>
                                        </p:tgtEl>
                                        <p:attrNameLst>
                                          <p:attrName>ppt_x</p:attrName>
                                        </p:attrNameLst>
                                      </p:cBhvr>
                                      <p:tavLst>
                                        <p:tav tm="0">
                                          <p:val>
                                            <p:strVal val="#ppt_x"/>
                                          </p:val>
                                        </p:tav>
                                        <p:tav tm="100000">
                                          <p:val>
                                            <p:strVal val="#ppt_x"/>
                                          </p:val>
                                        </p:tav>
                                      </p:tavLst>
                                    </p:anim>
                                    <p:anim calcmode="lin" valueType="num">
                                      <p:cBhvr additive="base">
                                        <p:cTn id="56" dur="500" fill="hold"/>
                                        <p:tgtEl>
                                          <p:spTgt spid="17"/>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additive="base">
                                        <p:cTn id="59" dur="500" fill="hold"/>
                                        <p:tgtEl>
                                          <p:spTgt spid="22"/>
                                        </p:tgtEl>
                                        <p:attrNameLst>
                                          <p:attrName>ppt_x</p:attrName>
                                        </p:attrNameLst>
                                      </p:cBhvr>
                                      <p:tavLst>
                                        <p:tav tm="0">
                                          <p:val>
                                            <p:strVal val="#ppt_x"/>
                                          </p:val>
                                        </p:tav>
                                        <p:tav tm="100000">
                                          <p:val>
                                            <p:strVal val="#ppt_x"/>
                                          </p:val>
                                        </p:tav>
                                      </p:tavLst>
                                    </p:anim>
                                    <p:anim calcmode="lin" valueType="num">
                                      <p:cBhvr additive="base">
                                        <p:cTn id="6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標題 1"/>
          <p:cNvSpPr>
            <a:spLocks noGrp="1"/>
          </p:cNvSpPr>
          <p:nvPr>
            <p:ph type="title"/>
          </p:nvPr>
        </p:nvSpPr>
        <p:spPr/>
        <p:txBody>
          <a:bodyPr/>
          <a:lstStyle/>
          <a:p>
            <a:endParaRPr lang="zh-TW" altLang="en-US" dirty="0" smtClean="0"/>
          </a:p>
        </p:txBody>
      </p:sp>
      <p:sp>
        <p:nvSpPr>
          <p:cNvPr id="3075" name="內容版面配置區 2"/>
          <p:cNvSpPr>
            <a:spLocks noGrp="1"/>
          </p:cNvSpPr>
          <p:nvPr>
            <p:ph idx="1"/>
          </p:nvPr>
        </p:nvSpPr>
        <p:spPr>
          <a:xfrm>
            <a:off x="457200" y="1600200"/>
            <a:ext cx="8229600" cy="5069160"/>
          </a:xfrm>
        </p:spPr>
        <p:txBody>
          <a:bodyPr/>
          <a:lstStyle/>
          <a:p>
            <a:r>
              <a:rPr lang="zh-TW" altLang="en-US" dirty="0" smtClean="0">
                <a:latin typeface="標楷體" panose="03000509000000000000" pitchFamily="65" charset="-120"/>
                <a:ea typeface="標楷體" panose="03000509000000000000" pitchFamily="65" charset="-120"/>
                <a:hlinkClick r:id="rId2"/>
              </a:rPr>
              <a:t>圖書教師電子報</a:t>
            </a:r>
            <a:endParaRPr lang="en-US" altLang="zh-TW" dirty="0" smtClean="0">
              <a:latin typeface="標楷體" panose="03000509000000000000" pitchFamily="65" charset="-120"/>
              <a:ea typeface="標楷體" panose="03000509000000000000" pitchFamily="65" charset="-120"/>
            </a:endParaRPr>
          </a:p>
          <a:p>
            <a:pPr marL="0" indent="0">
              <a:buNone/>
            </a:pPr>
            <a:r>
              <a:rPr lang="zh-TW" altLang="en-US" b="1" dirty="0" smtClean="0"/>
              <a:t>    圖書</a:t>
            </a:r>
            <a:r>
              <a:rPr lang="zh-TW" altLang="en-US" b="1" dirty="0"/>
              <a:t>資訊利用教育教學</a:t>
            </a:r>
            <a:r>
              <a:rPr lang="zh-TW" altLang="en-US" b="1" dirty="0" smtClean="0"/>
              <a:t>綱要</a:t>
            </a:r>
            <a:r>
              <a:rPr lang="zh-TW" altLang="en-US" sz="2800" b="1" dirty="0" smtClean="0">
                <a:solidFill>
                  <a:srgbClr val="FF0000"/>
                </a:solidFill>
                <a:effectLst>
                  <a:outerShdw blurRad="38100" dist="38100" dir="2700000" algn="tl">
                    <a:srgbClr val="000000">
                      <a:alpha val="43137"/>
                    </a:srgbClr>
                  </a:outerShdw>
                </a:effectLst>
              </a:rPr>
              <a:t>（教案＋簡報）</a:t>
            </a:r>
            <a:endParaRPr lang="en-US" altLang="zh-TW" sz="2800" b="1" dirty="0" smtClean="0">
              <a:solidFill>
                <a:srgbClr val="FF0000"/>
              </a:solidFill>
              <a:effectLst>
                <a:outerShdw blurRad="38100" dist="38100" dir="2700000" algn="tl">
                  <a:srgbClr val="000000">
                    <a:alpha val="43137"/>
                  </a:srgbClr>
                </a:outerShdw>
              </a:effectLst>
            </a:endParaRPr>
          </a:p>
          <a:p>
            <a:pPr marL="0" indent="0">
              <a:buNone/>
            </a:pPr>
            <a:endParaRPr lang="en-US" altLang="zh-TW" dirty="0" smtClean="0">
              <a:solidFill>
                <a:srgbClr val="FF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a:p>
            <a:endParaRPr lang="en-US" altLang="zh-TW" dirty="0" smtClean="0">
              <a:latin typeface="標楷體" panose="03000509000000000000" pitchFamily="65" charset="-120"/>
              <a:ea typeface="標楷體" panose="03000509000000000000" pitchFamily="65" charset="-120"/>
            </a:endParaRPr>
          </a:p>
          <a:p>
            <a:endParaRPr lang="zh-TW" altLang="zh-TW" dirty="0">
              <a:latin typeface="標楷體" panose="03000509000000000000" pitchFamily="65" charset="-120"/>
              <a:ea typeface="標楷體" panose="03000509000000000000" pitchFamily="65" charset="-120"/>
            </a:endParaRPr>
          </a:p>
          <a:p>
            <a:endParaRPr lang="zh-TW" altLang="en-US" dirty="0" smtClean="0">
              <a:latin typeface="標楷體" panose="03000509000000000000" pitchFamily="65" charset="-120"/>
              <a:ea typeface="標楷體" panose="03000509000000000000" pitchFamily="65" charset="-120"/>
            </a:endParaRPr>
          </a:p>
        </p:txBody>
      </p:sp>
      <p:sp>
        <p:nvSpPr>
          <p:cNvPr id="6" name="矩形 5"/>
          <p:cNvSpPr/>
          <p:nvPr/>
        </p:nvSpPr>
        <p:spPr>
          <a:xfrm>
            <a:off x="4140200" y="1365250"/>
            <a:ext cx="5003800" cy="192088"/>
          </a:xfrm>
          <a:prstGeom prst="rect">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fontAlgn="base">
              <a:spcBef>
                <a:spcPct val="0"/>
              </a:spcBef>
              <a:spcAft>
                <a:spcPct val="0"/>
              </a:spcAft>
              <a:defRPr/>
            </a:pPr>
            <a:endParaRPr kumimoji="1" lang="zh-TW" altLang="en-US">
              <a:solidFill>
                <a:prstClr val="white"/>
              </a:solidFill>
            </a:endParaRPr>
          </a:p>
        </p:txBody>
      </p:sp>
      <p:grpSp>
        <p:nvGrpSpPr>
          <p:cNvPr id="7" name="群組 6"/>
          <p:cNvGrpSpPr/>
          <p:nvPr/>
        </p:nvGrpSpPr>
        <p:grpSpPr>
          <a:xfrm>
            <a:off x="-36512" y="873713"/>
            <a:ext cx="5219824" cy="506050"/>
            <a:chOff x="3923928" y="534227"/>
            <a:chExt cx="1943968" cy="713674"/>
          </a:xfrm>
        </p:grpSpPr>
        <p:sp>
          <p:nvSpPr>
            <p:cNvPr id="8" name="圓角矩形 7"/>
            <p:cNvSpPr/>
            <p:nvPr/>
          </p:nvSpPr>
          <p:spPr>
            <a:xfrm>
              <a:off x="3923928" y="534227"/>
              <a:ext cx="1943968" cy="713674"/>
            </a:xfrm>
            <a:prstGeom prst="round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zh-TW" altLang="en-US">
                <a:solidFill>
                  <a:prstClr val="white"/>
                </a:solidFill>
              </a:endParaRPr>
            </a:p>
          </p:txBody>
        </p:sp>
        <p:sp>
          <p:nvSpPr>
            <p:cNvPr id="9" name="標題 1"/>
            <p:cNvSpPr txBox="1">
              <a:spLocks/>
            </p:cNvSpPr>
            <p:nvPr/>
          </p:nvSpPr>
          <p:spPr bwMode="auto">
            <a:xfrm>
              <a:off x="3923928" y="611500"/>
              <a:ext cx="1943968" cy="636401"/>
            </a:xfrm>
            <a:prstGeom prst="roundRect">
              <a:avLst/>
            </a:prstGeom>
            <a:noFill/>
            <a:ln w="9525">
              <a:noFill/>
              <a:miter lim="800000"/>
              <a:headEnd/>
              <a:tailEnd/>
            </a:ln>
            <a:effectLst>
              <a:outerShdw blurRad="50800" dist="38100" dir="2700000" algn="tl" rotWithShape="0">
                <a:prstClr val="black">
                  <a:alpha val="40000"/>
                </a:prstClr>
              </a:outerShdw>
            </a:effectLst>
          </p:spPr>
          <p:txBody>
            <a:bodyPr anchor="ctr"/>
            <a:lstStyle/>
            <a:p>
              <a:pPr algn="ctr">
                <a:defRPr/>
              </a:pPr>
              <a:r>
                <a:rPr lang="zh-TW" altLang="en-US" sz="2800" b="1" dirty="0">
                  <a:solidFill>
                    <a:prstClr val="white"/>
                  </a:solidFill>
                  <a:latin typeface="微軟正黑體" pitchFamily="34" charset="-120"/>
                  <a:ea typeface="微軟正黑體" pitchFamily="34" charset="-120"/>
                </a:rPr>
                <a:t>教學</a:t>
              </a:r>
              <a:r>
                <a:rPr lang="zh-TW" altLang="en-US" sz="2800" b="1" dirty="0" smtClean="0">
                  <a:solidFill>
                    <a:prstClr val="white"/>
                  </a:solidFill>
                  <a:latin typeface="微軟正黑體" pitchFamily="34" charset="-120"/>
                  <a:ea typeface="微軟正黑體" pitchFamily="34" charset="-120"/>
                </a:rPr>
                <a:t>資源</a:t>
              </a:r>
              <a:endParaRPr lang="zh-TW" altLang="en-US" b="1" dirty="0">
                <a:solidFill>
                  <a:prstClr val="white"/>
                </a:solidFill>
                <a:effectLst>
                  <a:reflection blurRad="6350" stA="55000" endA="300" endPos="45500" dir="5400000" sy="-100000" algn="bl" rotWithShape="0"/>
                </a:effectLst>
                <a:latin typeface="微軟正黑體" pitchFamily="34" charset="-120"/>
                <a:ea typeface="微軟正黑體" pitchFamily="34" charset="-120"/>
              </a:endParaRPr>
            </a:p>
          </p:txBody>
        </p:sp>
      </p:grpSp>
    </p:spTree>
    <p:extLst>
      <p:ext uri="{BB962C8B-B14F-4D97-AF65-F5344CB8AC3E}">
        <p14:creationId xmlns:p14="http://schemas.microsoft.com/office/powerpoint/2010/main" val="2620659824"/>
      </p:ext>
    </p:extLst>
  </p:cSld>
  <p:clrMapOvr>
    <a:masterClrMapping/>
  </p:clrMapOvr>
  <p:transition>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p:txBody>
          <a:bodyPr/>
          <a:lstStyle/>
          <a:p>
            <a:endParaRPr lang="zh-TW" altLang="en-US" dirty="0"/>
          </a:p>
        </p:txBody>
      </p:sp>
      <p:pic>
        <p:nvPicPr>
          <p:cNvPr id="5" name="圖片 4"/>
          <p:cNvPicPr/>
          <p:nvPr/>
        </p:nvPicPr>
        <p:blipFill rotWithShape="1">
          <a:blip r:embed="rId2"/>
          <a:srcRect l="4516" t="11273" r="8960" b="4624"/>
          <a:stretch/>
        </p:blipFill>
        <p:spPr bwMode="auto">
          <a:xfrm>
            <a:off x="-3770" y="698398"/>
            <a:ext cx="8968258" cy="6159601"/>
          </a:xfrm>
          <a:prstGeom prst="rect">
            <a:avLst/>
          </a:prstGeom>
          <a:ln>
            <a:noFill/>
          </a:ln>
          <a:extLst>
            <a:ext uri="{53640926-AAD7-44D8-BBD7-CCE9431645EC}">
              <a14:shadowObscured xmlns:a14="http://schemas.microsoft.com/office/drawing/2010/main"/>
            </a:ext>
          </a:extLst>
        </p:spPr>
      </p:pic>
      <p:pic>
        <p:nvPicPr>
          <p:cNvPr id="6" name="圖片 5"/>
          <p:cNvPicPr/>
          <p:nvPr/>
        </p:nvPicPr>
        <p:blipFill rotWithShape="1">
          <a:blip r:embed="rId3"/>
          <a:srcRect l="16077" t="11561" r="10404" b="6937"/>
          <a:stretch/>
        </p:blipFill>
        <p:spPr bwMode="auto">
          <a:xfrm>
            <a:off x="1547664" y="1556792"/>
            <a:ext cx="7128792" cy="4752527"/>
          </a:xfrm>
          <a:prstGeom prst="rect">
            <a:avLst/>
          </a:prstGeom>
          <a:ln>
            <a:noFill/>
          </a:ln>
          <a:extLst>
            <a:ext uri="{53640926-AAD7-44D8-BBD7-CCE9431645EC}">
              <a14:shadowObscured xmlns:a14="http://schemas.microsoft.com/office/drawing/2010/main"/>
            </a:ext>
          </a:extLst>
        </p:spPr>
      </p:pic>
      <p:sp>
        <p:nvSpPr>
          <p:cNvPr id="7" name="橢圓 6">
            <a:hlinkClick r:id="rId4" action="ppaction://hlinkpres?slideindex=1&amp;slidetitle="/>
          </p:cNvPr>
          <p:cNvSpPr/>
          <p:nvPr/>
        </p:nvSpPr>
        <p:spPr>
          <a:xfrm>
            <a:off x="7435316" y="3148960"/>
            <a:ext cx="1080120" cy="936104"/>
          </a:xfrm>
          <a:prstGeom prst="ellipse">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pic>
        <p:nvPicPr>
          <p:cNvPr id="4" name="內容版面配置區 1">
            <a:hlinkClick r:id="rId5" action="ppaction://hlinkfile"/>
          </p:cNvPr>
          <p:cNvPicPr>
            <a:picLocks noChangeAspect="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8273579" y="2891566"/>
            <a:ext cx="402877" cy="514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64061828"/>
      </p:ext>
    </p:extLst>
  </p:cSld>
  <p:clrMapOvr>
    <a:masterClrMapping/>
  </p:clrMapOvr>
  <p:transition>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557808"/>
            <a:ext cx="8229600" cy="1143000"/>
          </a:xfrm>
        </p:spPr>
        <p:txBody>
          <a:bodyPr/>
          <a:lstStyle/>
          <a:p>
            <a:r>
              <a:rPr lang="zh-TW" altLang="en-US" b="1" dirty="0" smtClean="0">
                <a:solidFill>
                  <a:srgbClr val="002060"/>
                </a:solidFill>
                <a:latin typeface="微軟正黑體" panose="020B0604030504040204" pitchFamily="34" charset="-120"/>
                <a:ea typeface="微軟正黑體" panose="020B0604030504040204" pitchFamily="34" charset="-120"/>
              </a:rPr>
              <a:t>開始我們的任務囉！</a:t>
            </a:r>
            <a:endParaRPr lang="zh-TW" altLang="en-US" b="1" dirty="0">
              <a:solidFill>
                <a:srgbClr val="002060"/>
              </a:solidFill>
              <a:latin typeface="微軟正黑體" panose="020B0604030504040204" pitchFamily="34" charset="-120"/>
              <a:ea typeface="微軟正黑體" panose="020B0604030504040204" pitchFamily="34" charset="-120"/>
            </a:endParaRPr>
          </a:p>
        </p:txBody>
      </p:sp>
      <p:graphicFrame>
        <p:nvGraphicFramePr>
          <p:cNvPr id="4" name="內容版面配置區 3"/>
          <p:cNvGraphicFramePr>
            <a:graphicFrameLocks noGrp="1"/>
          </p:cNvGraphicFramePr>
          <p:nvPr>
            <p:ph idx="1"/>
            <p:extLst>
              <p:ext uri="{D42A27DB-BD31-4B8C-83A1-F6EECF244321}">
                <p14:modId xmlns:p14="http://schemas.microsoft.com/office/powerpoint/2010/main" val="120792391"/>
              </p:ext>
            </p:extLst>
          </p:nvPr>
        </p:nvGraphicFramePr>
        <p:xfrm>
          <a:off x="179512" y="1480616"/>
          <a:ext cx="8712969" cy="2857777"/>
        </p:xfrm>
        <a:graphic>
          <a:graphicData uri="http://schemas.openxmlformats.org/drawingml/2006/table">
            <a:tbl>
              <a:tblPr firstRow="1" firstCol="1" bandRow="1">
                <a:tableStyleId>{5C22544A-7EE6-4342-B048-85BDC9FD1C3A}</a:tableStyleId>
              </a:tblPr>
              <a:tblGrid>
                <a:gridCol w="1944216"/>
                <a:gridCol w="1800200"/>
                <a:gridCol w="4968553"/>
              </a:tblGrid>
              <a:tr h="343007">
                <a:tc>
                  <a:txBody>
                    <a:bodyPr/>
                    <a:lstStyle/>
                    <a:p>
                      <a:pPr algn="ctr">
                        <a:spcAft>
                          <a:spcPts val="0"/>
                        </a:spcAft>
                      </a:pPr>
                      <a:r>
                        <a:rPr lang="zh-TW" sz="1400" kern="100" dirty="0">
                          <a:effectLst/>
                        </a:rPr>
                        <a:t>主題</a:t>
                      </a:r>
                      <a:endParaRPr lang="zh-TW" sz="1200" kern="100" dirty="0">
                        <a:effectLst/>
                        <a:latin typeface="Calibri"/>
                        <a:ea typeface="新細明體"/>
                        <a:cs typeface="Times New Roman"/>
                      </a:endParaRPr>
                    </a:p>
                  </a:txBody>
                  <a:tcPr marL="68580" marR="68580" marT="0" marB="0"/>
                </a:tc>
                <a:tc>
                  <a:txBody>
                    <a:bodyPr/>
                    <a:lstStyle/>
                    <a:p>
                      <a:pPr algn="ctr">
                        <a:spcAft>
                          <a:spcPts val="0"/>
                        </a:spcAft>
                      </a:pPr>
                      <a:r>
                        <a:rPr lang="zh-TW" sz="1400" kern="100">
                          <a:effectLst/>
                        </a:rPr>
                        <a:t>綱要主題</a:t>
                      </a:r>
                      <a:endParaRPr lang="zh-TW" sz="1200" kern="100">
                        <a:effectLst/>
                        <a:latin typeface="Calibri"/>
                        <a:ea typeface="新細明體"/>
                        <a:cs typeface="Times New Roman"/>
                      </a:endParaRPr>
                    </a:p>
                  </a:txBody>
                  <a:tcPr marL="68580" marR="68580" marT="0" marB="0" anchor="ctr"/>
                </a:tc>
                <a:tc>
                  <a:txBody>
                    <a:bodyPr/>
                    <a:lstStyle/>
                    <a:p>
                      <a:pPr algn="ctr">
                        <a:spcAft>
                          <a:spcPts val="0"/>
                        </a:spcAft>
                      </a:pPr>
                      <a:r>
                        <a:rPr lang="zh-TW" sz="1400" kern="100">
                          <a:effectLst/>
                        </a:rPr>
                        <a:t>對應能力指標</a:t>
                      </a:r>
                      <a:endParaRPr lang="zh-TW" sz="1200" kern="100">
                        <a:effectLst/>
                        <a:latin typeface="Calibri"/>
                        <a:ea typeface="新細明體"/>
                        <a:cs typeface="Times New Roman"/>
                      </a:endParaRPr>
                    </a:p>
                  </a:txBody>
                  <a:tcPr marL="68580" marR="68580" marT="0" marB="0" anchor="ctr"/>
                </a:tc>
              </a:tr>
              <a:tr h="2514770">
                <a:tc>
                  <a:txBody>
                    <a:bodyPr/>
                    <a:lstStyle/>
                    <a:p>
                      <a:pPr>
                        <a:lnSpc>
                          <a:spcPct val="150000"/>
                        </a:lnSpc>
                        <a:spcAft>
                          <a:spcPts val="0"/>
                        </a:spcAft>
                      </a:pPr>
                      <a:r>
                        <a:rPr lang="zh-TW" sz="1800" kern="100" dirty="0">
                          <a:effectLst/>
                          <a:latin typeface="微軟正黑體" panose="020B0604030504040204" pitchFamily="34" charset="-120"/>
                          <a:ea typeface="微軟正黑體" panose="020B0604030504040204" pitchFamily="34" charset="-120"/>
                        </a:rPr>
                        <a:t>任務</a:t>
                      </a:r>
                      <a:r>
                        <a:rPr lang="en-US" sz="1800" kern="100" dirty="0">
                          <a:effectLst/>
                          <a:latin typeface="微軟正黑體" panose="020B0604030504040204" pitchFamily="34" charset="-120"/>
                          <a:ea typeface="微軟正黑體" panose="020B0604030504040204" pitchFamily="34" charset="-120"/>
                        </a:rPr>
                        <a:t>1</a:t>
                      </a:r>
                      <a:r>
                        <a:rPr lang="zh-TW" sz="1800" kern="100" dirty="0">
                          <a:effectLst/>
                          <a:latin typeface="微軟正黑體" panose="020B0604030504040204" pitchFamily="34" charset="-120"/>
                          <a:ea typeface="微軟正黑體" panose="020B0604030504040204" pitchFamily="34" charset="-120"/>
                        </a:rPr>
                        <a:t>：</a:t>
                      </a:r>
                    </a:p>
                    <a:p>
                      <a:pPr indent="152400">
                        <a:lnSpc>
                          <a:spcPct val="150000"/>
                        </a:lnSpc>
                        <a:spcAft>
                          <a:spcPts val="0"/>
                        </a:spcAft>
                      </a:pPr>
                      <a:r>
                        <a:rPr lang="zh-TW" sz="1800" kern="100" dirty="0">
                          <a:effectLst/>
                          <a:latin typeface="微軟正黑體" panose="020B0604030504040204" pitchFamily="34" charset="-120"/>
                          <a:ea typeface="微軟正黑體" panose="020B0604030504040204" pitchFamily="34" charset="-120"/>
                        </a:rPr>
                        <a:t>我是書目小達人</a:t>
                      </a:r>
                      <a:endParaRPr lang="zh-TW" sz="1800" kern="100" dirty="0">
                        <a:effectLst/>
                        <a:latin typeface="微軟正黑體" panose="020B0604030504040204" pitchFamily="34" charset="-120"/>
                        <a:ea typeface="微軟正黑體" panose="020B0604030504040204" pitchFamily="34" charset="-120"/>
                        <a:cs typeface="Times New Roman"/>
                      </a:endParaRPr>
                    </a:p>
                  </a:txBody>
                  <a:tcPr marL="68580" marR="68580" marT="0" marB="0"/>
                </a:tc>
                <a:tc>
                  <a:txBody>
                    <a:bodyPr/>
                    <a:lstStyle/>
                    <a:p>
                      <a:pPr marL="342900" lvl="0" indent="-342900" algn="just">
                        <a:lnSpc>
                          <a:spcPct val="150000"/>
                        </a:lnSpc>
                        <a:spcAft>
                          <a:spcPts val="0"/>
                        </a:spcAft>
                        <a:buFont typeface="+mj-lt"/>
                        <a:buAutoNum type="arabicPeriod"/>
                      </a:pPr>
                      <a:r>
                        <a:rPr lang="zh-TW" sz="1800" kern="100" dirty="0">
                          <a:effectLst/>
                          <a:latin typeface="微軟正黑體" panose="020B0604030504040204" pitchFamily="34" charset="-120"/>
                          <a:ea typeface="微軟正黑體" panose="020B0604030504040204" pitchFamily="34" charset="-120"/>
                        </a:rPr>
                        <a:t>會檢索鄰近公共圖書館的館藏目錄</a:t>
                      </a:r>
                    </a:p>
                    <a:p>
                      <a:pPr marL="342900" lvl="0" indent="-342900">
                        <a:lnSpc>
                          <a:spcPct val="150000"/>
                        </a:lnSpc>
                        <a:spcAft>
                          <a:spcPts val="0"/>
                        </a:spcAft>
                        <a:buFont typeface="+mj-lt"/>
                        <a:buAutoNum type="arabicPeriod"/>
                      </a:pPr>
                      <a:r>
                        <a:rPr lang="zh-TW" sz="1600" kern="100" dirty="0">
                          <a:effectLst/>
                          <a:latin typeface="微軟正黑體" panose="020B0604030504040204" pitchFamily="34" charset="-120"/>
                          <a:ea typeface="微軟正黑體" panose="020B0604030504040204" pitchFamily="34" charset="-120"/>
                        </a:rPr>
                        <a:t>能綜合運用校內外圖書館系統功能</a:t>
                      </a:r>
                      <a:endParaRPr lang="zh-TW" sz="1800" kern="100" dirty="0">
                        <a:effectLst/>
                        <a:latin typeface="微軟正黑體" panose="020B0604030504040204" pitchFamily="34" charset="-120"/>
                        <a:ea typeface="微軟正黑體" panose="020B0604030504040204" pitchFamily="34" charset="-120"/>
                        <a:cs typeface="Times New Roman"/>
                      </a:endParaRPr>
                    </a:p>
                  </a:txBody>
                  <a:tcPr marL="68580" marR="68580" marT="0" marB="0"/>
                </a:tc>
                <a:tc>
                  <a:txBody>
                    <a:bodyPr/>
                    <a:lstStyle/>
                    <a:p>
                      <a:pPr>
                        <a:lnSpc>
                          <a:spcPct val="150000"/>
                        </a:lnSpc>
                        <a:spcAft>
                          <a:spcPts val="0"/>
                        </a:spcAft>
                      </a:pPr>
                      <a:r>
                        <a:rPr lang="en-US" sz="1800" kern="100" dirty="0">
                          <a:effectLst/>
                          <a:latin typeface="微軟正黑體" panose="020B0604030504040204" pitchFamily="34" charset="-120"/>
                          <a:ea typeface="微軟正黑體" panose="020B0604030504040204" pitchFamily="34" charset="-120"/>
                        </a:rPr>
                        <a:t>[</a:t>
                      </a:r>
                      <a:r>
                        <a:rPr lang="zh-TW" sz="1800" kern="100" dirty="0">
                          <a:effectLst/>
                          <a:latin typeface="微軟正黑體" panose="020B0604030504040204" pitchFamily="34" charset="-120"/>
                          <a:ea typeface="微軟正黑體" panose="020B0604030504040204" pitchFamily="34" charset="-120"/>
                        </a:rPr>
                        <a:t>資</a:t>
                      </a:r>
                      <a:r>
                        <a:rPr lang="en-US" sz="1800" kern="100" dirty="0">
                          <a:effectLst/>
                          <a:latin typeface="微軟正黑體" panose="020B0604030504040204" pitchFamily="34" charset="-120"/>
                          <a:ea typeface="微軟正黑體" panose="020B0604030504040204" pitchFamily="34" charset="-120"/>
                        </a:rPr>
                        <a:t>]4-3-2</a:t>
                      </a:r>
                      <a:r>
                        <a:rPr lang="zh-TW" sz="1800" kern="100" dirty="0">
                          <a:effectLst/>
                          <a:latin typeface="微軟正黑體" panose="020B0604030504040204" pitchFamily="34" charset="-120"/>
                          <a:ea typeface="微軟正黑體" panose="020B0604030504040204" pitchFamily="34" charset="-120"/>
                        </a:rPr>
                        <a:t>能瞭解電腦網路之基本概念及其功能。</a:t>
                      </a:r>
                    </a:p>
                    <a:p>
                      <a:pPr algn="just">
                        <a:lnSpc>
                          <a:spcPct val="150000"/>
                        </a:lnSpc>
                        <a:spcAft>
                          <a:spcPts val="0"/>
                        </a:spcAft>
                      </a:pPr>
                      <a:r>
                        <a:rPr lang="en-US" sz="1800" kern="100" dirty="0">
                          <a:effectLst/>
                          <a:latin typeface="微軟正黑體" panose="020B0604030504040204" pitchFamily="34" charset="-120"/>
                          <a:ea typeface="微軟正黑體" panose="020B0604030504040204" pitchFamily="34" charset="-120"/>
                        </a:rPr>
                        <a:t>[</a:t>
                      </a:r>
                      <a:r>
                        <a:rPr lang="zh-TW" sz="1800" kern="100" dirty="0">
                          <a:effectLst/>
                          <a:latin typeface="微軟正黑體" panose="020B0604030504040204" pitchFamily="34" charset="-120"/>
                          <a:ea typeface="微軟正黑體" panose="020B0604030504040204" pitchFamily="34" charset="-120"/>
                        </a:rPr>
                        <a:t>語</a:t>
                      </a:r>
                      <a:r>
                        <a:rPr lang="en-US" sz="1800" kern="100" dirty="0">
                          <a:effectLst/>
                          <a:latin typeface="微軟正黑體" panose="020B0604030504040204" pitchFamily="34" charset="-120"/>
                          <a:ea typeface="微軟正黑體" panose="020B0604030504040204" pitchFamily="34" charset="-120"/>
                        </a:rPr>
                        <a:t>] 5-3-6-1 </a:t>
                      </a:r>
                      <a:r>
                        <a:rPr lang="zh-TW" sz="1800" kern="100" dirty="0">
                          <a:effectLst/>
                          <a:latin typeface="微軟正黑體" panose="020B0604030504040204" pitchFamily="34" charset="-120"/>
                          <a:ea typeface="微軟正黑體" panose="020B0604030504040204" pitchFamily="34" charset="-120"/>
                        </a:rPr>
                        <a:t>能利用圖書館檢索資料，增進</a:t>
                      </a:r>
                      <a:r>
                        <a:rPr lang="zh-TW" sz="1800" kern="100" dirty="0" smtClean="0">
                          <a:effectLst/>
                          <a:latin typeface="微軟正黑體" panose="020B0604030504040204" pitchFamily="34" charset="-120"/>
                          <a:ea typeface="微軟正黑體" panose="020B0604030504040204" pitchFamily="34" charset="-120"/>
                        </a:rPr>
                        <a:t>自學</a:t>
                      </a:r>
                      <a:r>
                        <a:rPr lang="en-US" altLang="zh-TW" sz="1800" kern="100" dirty="0" smtClean="0">
                          <a:effectLst/>
                          <a:latin typeface="微軟正黑體" panose="020B0604030504040204" pitchFamily="34" charset="-120"/>
                          <a:ea typeface="微軟正黑體" panose="020B0604030504040204" pitchFamily="34" charset="-120"/>
                        </a:rPr>
                        <a:t>    </a:t>
                      </a:r>
                      <a:br>
                        <a:rPr lang="en-US" altLang="zh-TW" sz="1800" kern="100" dirty="0" smtClean="0">
                          <a:effectLst/>
                          <a:latin typeface="微軟正黑體" panose="020B0604030504040204" pitchFamily="34" charset="-120"/>
                          <a:ea typeface="微軟正黑體" panose="020B0604030504040204" pitchFamily="34" charset="-120"/>
                        </a:rPr>
                      </a:br>
                      <a:r>
                        <a:rPr lang="en-US" altLang="zh-TW" sz="1800" kern="100" dirty="0" smtClean="0">
                          <a:effectLst/>
                          <a:latin typeface="微軟正黑體" panose="020B0604030504040204" pitchFamily="34" charset="-120"/>
                          <a:ea typeface="微軟正黑體" panose="020B0604030504040204" pitchFamily="34" charset="-120"/>
                        </a:rPr>
                        <a:t>        </a:t>
                      </a:r>
                      <a:r>
                        <a:rPr lang="zh-TW" sz="1800" kern="100" dirty="0" smtClean="0">
                          <a:effectLst/>
                          <a:latin typeface="微軟正黑體" panose="020B0604030504040204" pitchFamily="34" charset="-120"/>
                          <a:ea typeface="微軟正黑體" panose="020B0604030504040204" pitchFamily="34" charset="-120"/>
                        </a:rPr>
                        <a:t>的</a:t>
                      </a:r>
                      <a:r>
                        <a:rPr lang="zh-TW" sz="1800" kern="100" dirty="0">
                          <a:effectLst/>
                          <a:latin typeface="微軟正黑體" panose="020B0604030504040204" pitchFamily="34" charset="-120"/>
                          <a:ea typeface="微軟正黑體" panose="020B0604030504040204" pitchFamily="34" charset="-120"/>
                        </a:rPr>
                        <a:t>能力。</a:t>
                      </a:r>
                    </a:p>
                    <a:p>
                      <a:pPr>
                        <a:lnSpc>
                          <a:spcPct val="150000"/>
                        </a:lnSpc>
                        <a:spcAft>
                          <a:spcPts val="0"/>
                        </a:spcAft>
                      </a:pPr>
                      <a:r>
                        <a:rPr lang="en-US" sz="1800" kern="100" dirty="0">
                          <a:effectLst/>
                          <a:latin typeface="微軟正黑體" panose="020B0604030504040204" pitchFamily="34" charset="-120"/>
                          <a:ea typeface="微軟正黑體" panose="020B0604030504040204" pitchFamily="34" charset="-120"/>
                        </a:rPr>
                        <a:t>[</a:t>
                      </a:r>
                      <a:r>
                        <a:rPr lang="zh-TW" sz="1800" kern="100" dirty="0">
                          <a:effectLst/>
                          <a:latin typeface="微軟正黑體" panose="020B0604030504040204" pitchFamily="34" charset="-120"/>
                          <a:ea typeface="微軟正黑體" panose="020B0604030504040204" pitchFamily="34" charset="-120"/>
                        </a:rPr>
                        <a:t>資</a:t>
                      </a:r>
                      <a:r>
                        <a:rPr lang="en-US" sz="1800" kern="100" dirty="0">
                          <a:effectLst/>
                          <a:latin typeface="微軟正黑體" panose="020B0604030504040204" pitchFamily="34" charset="-120"/>
                          <a:ea typeface="微軟正黑體" panose="020B0604030504040204" pitchFamily="34" charset="-120"/>
                        </a:rPr>
                        <a:t>] 4-3-5 </a:t>
                      </a:r>
                      <a:r>
                        <a:rPr lang="zh-TW" sz="1800" kern="100" dirty="0">
                          <a:effectLst/>
                          <a:latin typeface="微軟正黑體" panose="020B0604030504040204" pitchFamily="34" charset="-120"/>
                          <a:ea typeface="微軟正黑體" panose="020B0604030504040204" pitchFamily="34" charset="-120"/>
                        </a:rPr>
                        <a:t>能利用搜尋引擎及搜尋技巧尋找</a:t>
                      </a:r>
                      <a:r>
                        <a:rPr lang="zh-TW" sz="1800" kern="100" dirty="0" smtClean="0">
                          <a:effectLst/>
                          <a:latin typeface="微軟正黑體" panose="020B0604030504040204" pitchFamily="34" charset="-120"/>
                          <a:ea typeface="微軟正黑體" panose="020B0604030504040204" pitchFamily="34" charset="-120"/>
                        </a:rPr>
                        <a:t>合適</a:t>
                      </a:r>
                      <a:r>
                        <a:rPr lang="en-US" altLang="zh-TW" sz="1800" kern="100" dirty="0" smtClean="0">
                          <a:effectLst/>
                          <a:latin typeface="微軟正黑體" panose="020B0604030504040204" pitchFamily="34" charset="-120"/>
                          <a:ea typeface="微軟正黑體" panose="020B0604030504040204" pitchFamily="34" charset="-120"/>
                        </a:rPr>
                        <a:t/>
                      </a:r>
                      <a:br>
                        <a:rPr lang="en-US" altLang="zh-TW" sz="1800" kern="100" dirty="0" smtClean="0">
                          <a:effectLst/>
                          <a:latin typeface="微軟正黑體" panose="020B0604030504040204" pitchFamily="34" charset="-120"/>
                          <a:ea typeface="微軟正黑體" panose="020B0604030504040204" pitchFamily="34" charset="-120"/>
                        </a:rPr>
                      </a:br>
                      <a:r>
                        <a:rPr lang="en-US" altLang="zh-TW" sz="1800" kern="100" dirty="0" smtClean="0">
                          <a:effectLst/>
                          <a:latin typeface="微軟正黑體" panose="020B0604030504040204" pitchFamily="34" charset="-120"/>
                          <a:ea typeface="微軟正黑體" panose="020B0604030504040204" pitchFamily="34" charset="-120"/>
                        </a:rPr>
                        <a:t>       </a:t>
                      </a:r>
                      <a:r>
                        <a:rPr lang="zh-TW" sz="1800" kern="100" dirty="0" smtClean="0">
                          <a:effectLst/>
                          <a:latin typeface="微軟正黑體" panose="020B0604030504040204" pitchFamily="34" charset="-120"/>
                          <a:ea typeface="微軟正黑體" panose="020B0604030504040204" pitchFamily="34" charset="-120"/>
                        </a:rPr>
                        <a:t>的</a:t>
                      </a:r>
                      <a:r>
                        <a:rPr lang="zh-TW" sz="1800" kern="100" dirty="0">
                          <a:effectLst/>
                          <a:latin typeface="微軟正黑體" panose="020B0604030504040204" pitchFamily="34" charset="-120"/>
                          <a:ea typeface="微軟正黑體" panose="020B0604030504040204" pitchFamily="34" charset="-120"/>
                        </a:rPr>
                        <a:t>網路資源。</a:t>
                      </a:r>
                    </a:p>
                    <a:p>
                      <a:pPr algn="just">
                        <a:lnSpc>
                          <a:spcPct val="150000"/>
                        </a:lnSpc>
                        <a:spcAft>
                          <a:spcPts val="0"/>
                        </a:spcAft>
                      </a:pPr>
                      <a:r>
                        <a:rPr lang="en-US" sz="1800" kern="100" dirty="0">
                          <a:effectLst/>
                          <a:latin typeface="微軟正黑體" panose="020B0604030504040204" pitchFamily="34" charset="-120"/>
                          <a:ea typeface="微軟正黑體" panose="020B0604030504040204" pitchFamily="34" charset="-120"/>
                        </a:rPr>
                        <a:t>[</a:t>
                      </a:r>
                      <a:r>
                        <a:rPr lang="zh-TW" sz="1800" kern="100" dirty="0">
                          <a:effectLst/>
                          <a:latin typeface="微軟正黑體" panose="020B0604030504040204" pitchFamily="34" charset="-120"/>
                          <a:ea typeface="微軟正黑體" panose="020B0604030504040204" pitchFamily="34" charset="-120"/>
                        </a:rPr>
                        <a:t>資</a:t>
                      </a:r>
                      <a:r>
                        <a:rPr lang="en-US" sz="1800" kern="100" dirty="0">
                          <a:effectLst/>
                          <a:latin typeface="微軟正黑體" panose="020B0604030504040204" pitchFamily="34" charset="-120"/>
                          <a:ea typeface="微軟正黑體" panose="020B0604030504040204" pitchFamily="34" charset="-120"/>
                        </a:rPr>
                        <a:t>] 4-3-3 </a:t>
                      </a:r>
                      <a:r>
                        <a:rPr lang="zh-TW" sz="1800" kern="100" dirty="0">
                          <a:effectLst/>
                          <a:latin typeface="微軟正黑體" panose="020B0604030504040204" pitchFamily="34" charset="-120"/>
                          <a:ea typeface="微軟正黑體" panose="020B0604030504040204" pitchFamily="34" charset="-120"/>
                        </a:rPr>
                        <a:t>能遵守區域網路環境的使用規範</a:t>
                      </a:r>
                      <a:r>
                        <a:rPr lang="zh-TW" sz="1800" kern="100" dirty="0" smtClean="0">
                          <a:effectLst/>
                          <a:latin typeface="微軟正黑體" panose="020B0604030504040204" pitchFamily="34" charset="-120"/>
                          <a:ea typeface="微軟正黑體" panose="020B0604030504040204" pitchFamily="34" charset="-120"/>
                        </a:rPr>
                        <a:t>。</a:t>
                      </a:r>
                      <a:endParaRPr lang="zh-TW" sz="1800" kern="100" dirty="0">
                        <a:effectLst/>
                        <a:latin typeface="微軟正黑體" panose="020B0604030504040204" pitchFamily="34" charset="-120"/>
                        <a:ea typeface="微軟正黑體" panose="020B0604030504040204" pitchFamily="34" charset="-120"/>
                      </a:endParaRPr>
                    </a:p>
                  </a:txBody>
                  <a:tcPr marL="68580" marR="68580" marT="0" marB="0"/>
                </a:tc>
              </a:tr>
            </a:tbl>
          </a:graphicData>
        </a:graphic>
      </p:graphicFrame>
      <p:cxnSp>
        <p:nvCxnSpPr>
          <p:cNvPr id="5" name="直線接點 4"/>
          <p:cNvCxnSpPr/>
          <p:nvPr/>
        </p:nvCxnSpPr>
        <p:spPr>
          <a:xfrm>
            <a:off x="3335389" y="2204864"/>
            <a:ext cx="576064" cy="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 name="直線接點 6"/>
          <p:cNvCxnSpPr/>
          <p:nvPr/>
        </p:nvCxnSpPr>
        <p:spPr>
          <a:xfrm>
            <a:off x="2615309" y="2708920"/>
            <a:ext cx="1224136" cy="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9" name="直線接點 8"/>
          <p:cNvCxnSpPr/>
          <p:nvPr/>
        </p:nvCxnSpPr>
        <p:spPr>
          <a:xfrm>
            <a:off x="2543301" y="3032026"/>
            <a:ext cx="1224136" cy="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 name="直線接點 9"/>
          <p:cNvCxnSpPr/>
          <p:nvPr/>
        </p:nvCxnSpPr>
        <p:spPr>
          <a:xfrm>
            <a:off x="3479405" y="3429000"/>
            <a:ext cx="409854" cy="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直線接點 11"/>
          <p:cNvCxnSpPr/>
          <p:nvPr/>
        </p:nvCxnSpPr>
        <p:spPr>
          <a:xfrm>
            <a:off x="2543301" y="3789040"/>
            <a:ext cx="936104" cy="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pic>
        <p:nvPicPr>
          <p:cNvPr id="1026" name="Picture 2" descr="猫头鹰, 老师, 动物, 禁止, 鸟, 书籍, 搞笑"/>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1255" y="2852936"/>
            <a:ext cx="1207565" cy="1181150"/>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a:xfrm>
            <a:off x="1028909" y="1948190"/>
            <a:ext cx="921771" cy="369332"/>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TW" altLang="en-US"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軟正黑體" panose="020B0604030504040204" pitchFamily="34" charset="-120"/>
                <a:ea typeface="微軟正黑體" panose="020B0604030504040204" pitchFamily="34" charset="-120"/>
              </a:rPr>
              <a:t>五年級</a:t>
            </a:r>
            <a:endParaRPr lang="zh-TW" altLang="en-US"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78559489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10"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1494</TotalTime>
  <Words>1051</Words>
  <Application>Microsoft Office PowerPoint</Application>
  <PresentationFormat>如螢幕大小 (4:3)</PresentationFormat>
  <Paragraphs>238</Paragraphs>
  <Slides>34</Slides>
  <Notes>1</Notes>
  <HiddenSlides>0</HiddenSlides>
  <MMClips>0</MMClips>
  <ScaleCrop>false</ScaleCrop>
  <HeadingPairs>
    <vt:vector size="4" baseType="variant">
      <vt:variant>
        <vt:lpstr>佈景主題</vt:lpstr>
      </vt:variant>
      <vt:variant>
        <vt:i4>1</vt:i4>
      </vt:variant>
      <vt:variant>
        <vt:lpstr>投影片標題</vt:lpstr>
      </vt:variant>
      <vt:variant>
        <vt:i4>34</vt:i4>
      </vt:variant>
    </vt:vector>
  </HeadingPairs>
  <TitlesOfParts>
    <vt:vector size="35" baseType="lpstr">
      <vt:lpstr>2_Office 佈景主題</vt:lpstr>
      <vt:lpstr>PowerPoint 簡報</vt:lpstr>
      <vt:lpstr>PowerPoint 簡報</vt:lpstr>
      <vt:lpstr>說明文的教學從這裡開始</vt:lpstr>
      <vt:lpstr>PowerPoint 簡報</vt:lpstr>
      <vt:lpstr>圖書資訊利用教育教學綱要</vt:lpstr>
      <vt:lpstr>PowerPoint 簡報</vt:lpstr>
      <vt:lpstr>PowerPoint 簡報</vt:lpstr>
      <vt:lpstr>PowerPoint 簡報</vt:lpstr>
      <vt:lpstr>開始我們的任務囉！</vt:lpstr>
      <vt:lpstr>PowerPoint 簡報</vt:lpstr>
      <vt:lpstr>PowerPoint 簡報</vt:lpstr>
      <vt:lpstr>PowerPoint 簡報</vt:lpstr>
      <vt:lpstr>PowerPoint 簡報</vt:lpstr>
      <vt:lpstr>PowerPoint 簡報</vt:lpstr>
      <vt:lpstr>PowerPoint 簡報</vt:lpstr>
      <vt:lpstr>                                      細緻化的要求</vt:lpstr>
      <vt:lpstr>PowerPoint 簡報</vt:lpstr>
      <vt:lpstr>PowerPoint 簡報</vt:lpstr>
      <vt:lpstr>PowerPoint 簡報</vt:lpstr>
      <vt:lpstr>PowerPoint 簡報</vt:lpstr>
      <vt:lpstr>PowerPoint 簡報</vt:lpstr>
      <vt:lpstr>1.認識中國古典   四大名著 2.選讀或共讀 3.聊書 :   聊人物、聊情節   說明場景。 4.完成任務5 </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  教學建議：  在家使用線上資料庫 需做網路設定，和帳號申請 困難度較高。 因此， 考驗一台灣杉的資料檢索 於學校操作較適宜。    </vt:lpstr>
      <vt:lpstr>PowerPoint 簡報</vt:lpstr>
      <vt:lpstr>PowerPoint 簡報</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簡報</dc:title>
  <dc:creator>huiwen</dc:creator>
  <cp:lastModifiedBy>huiwen</cp:lastModifiedBy>
  <cp:revision>82</cp:revision>
  <dcterms:created xsi:type="dcterms:W3CDTF">2014-02-17T06:06:18Z</dcterms:created>
  <dcterms:modified xsi:type="dcterms:W3CDTF">2014-03-26T12:39:59Z</dcterms:modified>
</cp:coreProperties>
</file>