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77" r:id="rId4"/>
    <p:sldId id="278" r:id="rId5"/>
    <p:sldId id="276" r:id="rId6"/>
    <p:sldId id="275" r:id="rId7"/>
    <p:sldId id="274" r:id="rId8"/>
    <p:sldId id="273" r:id="rId9"/>
    <p:sldId id="272" r:id="rId10"/>
    <p:sldId id="271" r:id="rId11"/>
    <p:sldId id="290" r:id="rId12"/>
    <p:sldId id="289" r:id="rId13"/>
    <p:sldId id="288" r:id="rId14"/>
    <p:sldId id="287" r:id="rId15"/>
    <p:sldId id="286" r:id="rId16"/>
    <p:sldId id="285" r:id="rId17"/>
    <p:sldId id="284" r:id="rId18"/>
    <p:sldId id="283" r:id="rId19"/>
    <p:sldId id="258" r:id="rId2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0" autoAdjust="0"/>
    <p:restoredTop sz="94710" autoAdjust="0"/>
  </p:normalViewPr>
  <p:slideViewPr>
    <p:cSldViewPr>
      <p:cViewPr>
        <p:scale>
          <a:sx n="60" d="100"/>
          <a:sy n="60" d="100"/>
        </p:scale>
        <p:origin x="-456" y="-14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CD79-69E5-4C80-91E7-AC565D34C159}" type="datetimeFigureOut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CD79-69E5-4C80-91E7-AC565D34C159}" type="datetimeFigureOut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CD79-69E5-4C80-91E7-AC565D34C159}" type="datetimeFigureOut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CD79-69E5-4C80-91E7-AC565D34C159}" type="datetimeFigureOut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CD79-69E5-4C80-91E7-AC565D34C159}" type="datetimeFigureOut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CD79-69E5-4C80-91E7-AC565D34C159}" type="datetimeFigureOut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CD79-69E5-4C80-91E7-AC565D34C159}" type="datetimeFigureOut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CD79-69E5-4C80-91E7-AC565D34C159}" type="datetimeFigureOut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CD79-69E5-4C80-91E7-AC565D34C159}" type="datetimeFigureOut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CD79-69E5-4C80-91E7-AC565D34C159}" type="datetimeFigureOut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CD79-69E5-4C80-91E7-AC565D34C159}" type="datetimeFigureOut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6CD79-69E5-4C80-91E7-AC565D34C159}" type="datetimeFigureOut">
              <a:rPr lang="zh-TW" altLang="en-US" smtClean="0"/>
              <a:pPr/>
              <a:t>2014/3/24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hyperlink" Target="00-&#39640;&#24180;&#32026;&#25351;&#27161;.docx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hyperlink" Target="&#39640;&#24180;&#32026;-&#25104;&#38263;&#26085;&#35468;pdf.pdf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23528" y="764704"/>
            <a:ext cx="7488386" cy="864493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>
              <a:solidFill>
                <a:prstClr val="white"/>
              </a:solidFill>
            </a:endParaRPr>
          </a:p>
        </p:txBody>
      </p:sp>
      <p:sp>
        <p:nvSpPr>
          <p:cNvPr id="4" name="標題 1"/>
          <p:cNvSpPr txBox="1">
            <a:spLocks/>
          </p:cNvSpPr>
          <p:nvPr/>
        </p:nvSpPr>
        <p:spPr bwMode="auto">
          <a:xfrm>
            <a:off x="755576" y="908720"/>
            <a:ext cx="669674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TW" altLang="en-US" sz="3600" b="1" dirty="0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t>我</a:t>
            </a:r>
            <a:r>
              <a:rPr lang="zh-TW" altLang="en-US" sz="3600" b="1" dirty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t>的圖書館成長日誌 使用說明</a:t>
            </a:r>
            <a:endParaRPr lang="zh-TW" altLang="en-US" sz="3600" b="1" dirty="0">
              <a:solidFill>
                <a:prstClr val="white"/>
              </a:solidFill>
              <a:effectLst>
                <a:reflection blurRad="6350" stA="55000" endA="300" endPos="45500" dir="5400000" sy="-100000" algn="bl" rotWithShape="0"/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87858" y="1628800"/>
            <a:ext cx="4956142" cy="19208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>
              <a:solidFill>
                <a:prstClr val="white"/>
              </a:solidFill>
            </a:endParaRPr>
          </a:p>
        </p:txBody>
      </p:sp>
      <p:sp>
        <p:nvSpPr>
          <p:cNvPr id="8" name="橢圓 7"/>
          <p:cNvSpPr/>
          <p:nvPr/>
        </p:nvSpPr>
        <p:spPr>
          <a:xfrm>
            <a:off x="6012160" y="4221088"/>
            <a:ext cx="1606745" cy="1144509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中年級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916832"/>
            <a:ext cx="2899304" cy="42243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</p:spPr>
      </p:pic>
      <p:sp>
        <p:nvSpPr>
          <p:cNvPr id="3" name="內容版面配置區 2"/>
          <p:cNvSpPr txBox="1">
            <a:spLocks/>
          </p:cNvSpPr>
          <p:nvPr/>
        </p:nvSpPr>
        <p:spPr>
          <a:xfrm>
            <a:off x="250331" y="1401813"/>
            <a:ext cx="8697241" cy="505152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任務</a:t>
            </a:r>
            <a:r>
              <a:rPr kumimoji="0" lang="en-US" altLang="zh-TW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TW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：有了索書號，什麼書都找得到！</a:t>
            </a:r>
            <a:endParaRPr kumimoji="0" lang="en-US" altLang="zh-TW" sz="3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參考教學活動：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請老師先找校內</a:t>
            </a:r>
            <a:r>
              <a:rPr kumimoji="0" lang="zh-TW" altLang="en-US" sz="3200" b="0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林良爺爺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的書籍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5-6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本，放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  在講桌，並把這幾本的索書號放大在黑板上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請老師先以學號或班級座號的概念說明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   索書號的意義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請學生依照日誌</a:t>
            </a:r>
            <a:r>
              <a:rPr kumimoji="0" lang="en-US" altLang="zh-TW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p.11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的圖示，寫出索書號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完成日誌</a:t>
            </a:r>
            <a:r>
              <a:rPr kumimoji="0" lang="en-US" altLang="zh-TW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p.12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的活動，並請小組依號找出書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（請依照各校編目的索書號填入）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7247" y="836712"/>
            <a:ext cx="7127875" cy="648072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>
              <a:solidFill>
                <a:schemeClr val="tx1"/>
              </a:solidFill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 bwMode="auto">
          <a:xfrm>
            <a:off x="197992" y="764703"/>
            <a:ext cx="7410809" cy="792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TW" altLang="en-US" sz="4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參考教學活動規劃 </a:t>
            </a:r>
            <a:endParaRPr lang="zh-TW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八邊形 6"/>
          <p:cNvSpPr/>
          <p:nvPr/>
        </p:nvSpPr>
        <p:spPr>
          <a:xfrm>
            <a:off x="7668344" y="764704"/>
            <a:ext cx="1211671" cy="936104"/>
          </a:xfrm>
          <a:prstGeom prst="octagon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>
                <a:solidFill>
                  <a:schemeClr val="tx1"/>
                </a:solidFill>
              </a:rPr>
              <a:t>適用</a:t>
            </a:r>
            <a:r>
              <a:rPr lang="en-US" altLang="zh-TW" dirty="0" smtClean="0">
                <a:solidFill>
                  <a:schemeClr val="tx1"/>
                </a:solidFill>
              </a:rPr>
              <a:t/>
            </a:r>
            <a:br>
              <a:rPr lang="en-US" altLang="zh-TW" dirty="0" smtClean="0">
                <a:solidFill>
                  <a:schemeClr val="tx1"/>
                </a:solidFill>
              </a:rPr>
            </a:br>
            <a:r>
              <a:rPr lang="zh-TW" altLang="en-US" dirty="0" smtClean="0">
                <a:solidFill>
                  <a:schemeClr val="tx1"/>
                </a:solidFill>
              </a:rPr>
              <a:t>三年級</a:t>
            </a:r>
            <a:endParaRPr lang="zh-TW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67247" y="836712"/>
            <a:ext cx="7127875" cy="648072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>
              <a:solidFill>
                <a:schemeClr val="tx1"/>
              </a:solidFill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 bwMode="auto">
          <a:xfrm>
            <a:off x="197992" y="764703"/>
            <a:ext cx="7410809" cy="792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TW" altLang="en-US" sz="4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參考教學活動規劃 </a:t>
            </a:r>
            <a:endParaRPr lang="zh-TW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八邊形 6"/>
          <p:cNvSpPr/>
          <p:nvPr/>
        </p:nvSpPr>
        <p:spPr>
          <a:xfrm>
            <a:off x="7668344" y="764704"/>
            <a:ext cx="1211671" cy="936104"/>
          </a:xfrm>
          <a:prstGeom prst="octagon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>
                <a:solidFill>
                  <a:schemeClr val="tx1"/>
                </a:solidFill>
              </a:rPr>
              <a:t>適用</a:t>
            </a:r>
            <a:r>
              <a:rPr lang="en-US" altLang="zh-TW" dirty="0" smtClean="0">
                <a:solidFill>
                  <a:schemeClr val="tx1"/>
                </a:solidFill>
              </a:rPr>
              <a:t/>
            </a:r>
            <a:br>
              <a:rPr lang="en-US" altLang="zh-TW" dirty="0" smtClean="0">
                <a:solidFill>
                  <a:schemeClr val="tx1"/>
                </a:solidFill>
              </a:rPr>
            </a:br>
            <a:r>
              <a:rPr lang="zh-TW" altLang="en-US" dirty="0" smtClean="0">
                <a:solidFill>
                  <a:schemeClr val="tx1"/>
                </a:solidFill>
              </a:rPr>
              <a:t>四年級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3648" y="1700808"/>
            <a:ext cx="72008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b="1" dirty="0" smtClean="0"/>
              <a:t>任務</a:t>
            </a:r>
            <a:r>
              <a:rPr lang="en-US" altLang="zh-TW" sz="3200" b="1" dirty="0" smtClean="0"/>
              <a:t>3</a:t>
            </a:r>
            <a:r>
              <a:rPr lang="zh-TW" altLang="en-US" sz="3200" b="1" dirty="0" smtClean="0"/>
              <a:t>：搜尋書精靈的方法，你會嗎？</a:t>
            </a:r>
            <a:endParaRPr lang="en-US" altLang="zh-TW" sz="3200" b="1" dirty="0" smtClean="0"/>
          </a:p>
          <a:p>
            <a:r>
              <a:rPr lang="zh-TW" altLang="en-US" sz="3200" dirty="0" smtClean="0"/>
              <a:t>參考教學活動：</a:t>
            </a:r>
            <a:endParaRPr lang="en-US" altLang="zh-TW" sz="3200" dirty="0" smtClean="0"/>
          </a:p>
          <a:p>
            <a:r>
              <a:rPr lang="zh-TW" altLang="en-US" sz="3200" dirty="0" smtClean="0">
                <a:solidFill>
                  <a:prstClr val="black"/>
                </a:solidFill>
              </a:rPr>
              <a:t>    </a:t>
            </a:r>
            <a:r>
              <a:rPr lang="en-US" altLang="zh-TW" sz="3200" dirty="0" smtClean="0">
                <a:solidFill>
                  <a:prstClr val="black"/>
                </a:solidFill>
              </a:rPr>
              <a:t>1.</a:t>
            </a:r>
            <a:r>
              <a:rPr lang="zh-TW" altLang="en-US" sz="3200" dirty="0" smtClean="0">
                <a:solidFill>
                  <a:prstClr val="black"/>
                </a:solidFill>
              </a:rPr>
              <a:t>請老師先示範如何進入學校圖書館</a:t>
            </a:r>
            <a:endParaRPr lang="en-US" altLang="zh-TW" sz="3200" dirty="0" smtClean="0">
              <a:solidFill>
                <a:prstClr val="black"/>
              </a:solidFill>
            </a:endParaRPr>
          </a:p>
          <a:p>
            <a:r>
              <a:rPr lang="zh-TW" altLang="en-US" sz="3200" dirty="0" smtClean="0">
                <a:solidFill>
                  <a:prstClr val="black"/>
                </a:solidFill>
              </a:rPr>
              <a:t>        網頁</a:t>
            </a:r>
            <a:endParaRPr lang="en-US" altLang="zh-TW" sz="3200" dirty="0" smtClean="0">
              <a:solidFill>
                <a:prstClr val="black"/>
              </a:solidFill>
            </a:endParaRPr>
          </a:p>
          <a:p>
            <a:r>
              <a:rPr lang="zh-TW" altLang="en-US" sz="3200" dirty="0" smtClean="0">
                <a:solidFill>
                  <a:prstClr val="black"/>
                </a:solidFill>
              </a:rPr>
              <a:t>    </a:t>
            </a:r>
            <a:r>
              <a:rPr lang="en-US" altLang="zh-TW" sz="3200" dirty="0" smtClean="0">
                <a:solidFill>
                  <a:prstClr val="black"/>
                </a:solidFill>
              </a:rPr>
              <a:t>2.</a:t>
            </a:r>
            <a:r>
              <a:rPr lang="zh-TW" altLang="en-US" sz="3200" dirty="0" smtClean="0">
                <a:solidFill>
                  <a:prstClr val="black"/>
                </a:solidFill>
              </a:rPr>
              <a:t>說明各項目的功能</a:t>
            </a:r>
            <a:endParaRPr lang="en-US" altLang="zh-TW" sz="3200" dirty="0" smtClean="0">
              <a:solidFill>
                <a:prstClr val="black"/>
              </a:solidFill>
            </a:endParaRPr>
          </a:p>
          <a:p>
            <a:r>
              <a:rPr lang="zh-TW" altLang="en-US" sz="3200" dirty="0" smtClean="0">
                <a:solidFill>
                  <a:prstClr val="black"/>
                </a:solidFill>
              </a:rPr>
              <a:t>    </a:t>
            </a:r>
            <a:r>
              <a:rPr lang="en-US" altLang="zh-TW" sz="3200" dirty="0" smtClean="0">
                <a:solidFill>
                  <a:prstClr val="black"/>
                </a:solidFill>
              </a:rPr>
              <a:t>3.</a:t>
            </a:r>
            <a:r>
              <a:rPr lang="zh-TW" altLang="en-US" sz="3200" dirty="0" smtClean="0">
                <a:solidFill>
                  <a:prstClr val="black"/>
                </a:solidFill>
              </a:rPr>
              <a:t>請學生操作，並完成日誌</a:t>
            </a:r>
            <a:r>
              <a:rPr lang="en-US" altLang="zh-TW" sz="3200" dirty="0" err="1" smtClean="0">
                <a:solidFill>
                  <a:prstClr val="black"/>
                </a:solidFill>
              </a:rPr>
              <a:t>p.13</a:t>
            </a:r>
            <a:r>
              <a:rPr lang="zh-TW" altLang="en-US" sz="3200" dirty="0" smtClean="0">
                <a:solidFill>
                  <a:prstClr val="black"/>
                </a:solidFill>
              </a:rPr>
              <a:t>、</a:t>
            </a:r>
            <a:endParaRPr lang="en-US" altLang="zh-TW" sz="3200" dirty="0" smtClean="0">
              <a:solidFill>
                <a:prstClr val="black"/>
              </a:solidFill>
            </a:endParaRPr>
          </a:p>
          <a:p>
            <a:r>
              <a:rPr lang="zh-TW" altLang="en-US" sz="3200" dirty="0" smtClean="0">
                <a:solidFill>
                  <a:prstClr val="black"/>
                </a:solidFill>
              </a:rPr>
              <a:t>        </a:t>
            </a:r>
            <a:r>
              <a:rPr lang="en-US" altLang="zh-TW" sz="3200" dirty="0" err="1" smtClean="0">
                <a:solidFill>
                  <a:prstClr val="black"/>
                </a:solidFill>
              </a:rPr>
              <a:t>p.14</a:t>
            </a:r>
            <a:endParaRPr lang="en-US" altLang="zh-TW" sz="3200" dirty="0" smtClean="0">
              <a:solidFill>
                <a:prstClr val="black"/>
              </a:solidFill>
            </a:endParaRPr>
          </a:p>
          <a:p>
            <a:r>
              <a:rPr lang="zh-TW" altLang="en-US" sz="3200" dirty="0" smtClean="0">
                <a:solidFill>
                  <a:prstClr val="black"/>
                </a:solidFill>
              </a:rPr>
              <a:t>    </a:t>
            </a:r>
            <a:r>
              <a:rPr lang="en-US" altLang="zh-TW" sz="3200" dirty="0" smtClean="0">
                <a:solidFill>
                  <a:prstClr val="black"/>
                </a:solidFill>
              </a:rPr>
              <a:t>4.</a:t>
            </a:r>
            <a:r>
              <a:rPr lang="zh-TW" altLang="en-US" sz="3200" dirty="0" smtClean="0">
                <a:solidFill>
                  <a:prstClr val="black"/>
                </a:solidFill>
              </a:rPr>
              <a:t>與小組分享圖書系統的其他功能</a:t>
            </a:r>
            <a:endParaRPr lang="en-US" altLang="zh-TW" sz="3200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050" y="0"/>
            <a:ext cx="9167813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67247" y="836712"/>
            <a:ext cx="7127875" cy="648072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>
              <a:solidFill>
                <a:schemeClr val="tx1"/>
              </a:solidFill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 bwMode="auto">
          <a:xfrm>
            <a:off x="197992" y="764703"/>
            <a:ext cx="7410809" cy="792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TW" altLang="en-US" sz="4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參考教學活動規劃 </a:t>
            </a:r>
            <a:endParaRPr lang="zh-TW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八邊形 6"/>
          <p:cNvSpPr/>
          <p:nvPr/>
        </p:nvSpPr>
        <p:spPr>
          <a:xfrm>
            <a:off x="7668344" y="764704"/>
            <a:ext cx="1211671" cy="936104"/>
          </a:xfrm>
          <a:prstGeom prst="octagon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>
                <a:solidFill>
                  <a:schemeClr val="tx1"/>
                </a:solidFill>
              </a:rPr>
              <a:t>適用</a:t>
            </a:r>
            <a:r>
              <a:rPr lang="en-US" altLang="zh-TW" dirty="0" smtClean="0">
                <a:solidFill>
                  <a:schemeClr val="tx1"/>
                </a:solidFill>
              </a:rPr>
              <a:t/>
            </a:r>
            <a:br>
              <a:rPr lang="en-US" altLang="zh-TW" dirty="0" smtClean="0">
                <a:solidFill>
                  <a:schemeClr val="tx1"/>
                </a:solidFill>
              </a:rPr>
            </a:br>
            <a:r>
              <a:rPr lang="zh-TW" altLang="en-US" dirty="0" smtClean="0">
                <a:solidFill>
                  <a:schemeClr val="tx1"/>
                </a:solidFill>
              </a:rPr>
              <a:t>四年級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7664" y="1844824"/>
            <a:ext cx="705678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b="1" dirty="0" smtClean="0"/>
              <a:t>任務</a:t>
            </a:r>
            <a:r>
              <a:rPr lang="en-US" altLang="zh-TW" sz="2800" b="1" dirty="0" smtClean="0"/>
              <a:t>4</a:t>
            </a:r>
            <a:r>
              <a:rPr lang="zh-TW" altLang="en-US" sz="2800" b="1" dirty="0" smtClean="0"/>
              <a:t>：</a:t>
            </a:r>
            <a:r>
              <a:rPr lang="en-US" altLang="zh-TW" sz="2800" b="1" dirty="0" err="1" smtClean="0"/>
              <a:t>DIY</a:t>
            </a:r>
            <a:r>
              <a:rPr lang="zh-TW" altLang="en-US" sz="2800" b="1" dirty="0" smtClean="0"/>
              <a:t>書精靈</a:t>
            </a:r>
            <a:endParaRPr lang="en-US" altLang="zh-TW" sz="2800" b="1" dirty="0" smtClean="0"/>
          </a:p>
          <a:p>
            <a:r>
              <a:rPr lang="zh-TW" altLang="en-US" sz="2800" dirty="0" smtClean="0"/>
              <a:t>參考教學活動：</a:t>
            </a:r>
            <a:endParaRPr lang="en-US" altLang="zh-TW" sz="2800" dirty="0" smtClean="0"/>
          </a:p>
          <a:p>
            <a:r>
              <a:rPr lang="zh-TW" altLang="en-US" sz="2800" dirty="0" smtClean="0">
                <a:solidFill>
                  <a:prstClr val="black"/>
                </a:solidFill>
              </a:rPr>
              <a:t>    </a:t>
            </a:r>
            <a:r>
              <a:rPr lang="en-US" altLang="zh-TW" sz="2800" dirty="0" smtClean="0">
                <a:solidFill>
                  <a:prstClr val="black"/>
                </a:solidFill>
              </a:rPr>
              <a:t>1.</a:t>
            </a:r>
            <a:r>
              <a:rPr lang="zh-TW" altLang="en-US" sz="2800" dirty="0" smtClean="0">
                <a:solidFill>
                  <a:prstClr val="black"/>
                </a:solidFill>
              </a:rPr>
              <a:t>請老師準備幾本書，讓學生比較書本</a:t>
            </a:r>
            <a:endParaRPr lang="en-US" altLang="zh-TW" sz="2800" dirty="0" smtClean="0">
              <a:solidFill>
                <a:prstClr val="black"/>
              </a:solidFill>
            </a:endParaRPr>
          </a:p>
          <a:p>
            <a:r>
              <a:rPr lang="zh-TW" altLang="en-US" sz="2800" dirty="0">
                <a:solidFill>
                  <a:prstClr val="black"/>
                </a:solidFill>
              </a:rPr>
              <a:t> </a:t>
            </a:r>
            <a:r>
              <a:rPr lang="zh-TW" altLang="en-US" sz="2800" dirty="0" smtClean="0">
                <a:solidFill>
                  <a:prstClr val="black"/>
                </a:solidFill>
              </a:rPr>
              <a:t>        結構的順序</a:t>
            </a:r>
            <a:endParaRPr lang="en-US" altLang="zh-TW" sz="2800" dirty="0" smtClean="0">
              <a:solidFill>
                <a:prstClr val="black"/>
              </a:solidFill>
            </a:endParaRPr>
          </a:p>
          <a:p>
            <a:r>
              <a:rPr lang="zh-TW" altLang="en-US" sz="2800" dirty="0" smtClean="0">
                <a:solidFill>
                  <a:prstClr val="black"/>
                </a:solidFill>
              </a:rPr>
              <a:t>    </a:t>
            </a:r>
            <a:r>
              <a:rPr lang="en-US" altLang="zh-TW" sz="2800" dirty="0" smtClean="0">
                <a:solidFill>
                  <a:prstClr val="black"/>
                </a:solidFill>
              </a:rPr>
              <a:t>2.</a:t>
            </a:r>
            <a:r>
              <a:rPr lang="zh-TW" altLang="en-US" sz="2800" dirty="0" smtClean="0">
                <a:solidFill>
                  <a:prstClr val="black"/>
                </a:solidFill>
              </a:rPr>
              <a:t>老師揭示書本結構的大致順序及功能</a:t>
            </a:r>
            <a:endParaRPr lang="en-US" altLang="zh-TW" sz="2800" dirty="0" smtClean="0">
              <a:solidFill>
                <a:prstClr val="black"/>
              </a:solidFill>
            </a:endParaRPr>
          </a:p>
          <a:p>
            <a:r>
              <a:rPr lang="zh-TW" altLang="en-US" sz="2800" dirty="0" smtClean="0">
                <a:solidFill>
                  <a:prstClr val="black"/>
                </a:solidFill>
              </a:rPr>
              <a:t>    </a:t>
            </a:r>
            <a:r>
              <a:rPr lang="en-US" altLang="zh-TW" sz="2800" dirty="0" smtClean="0">
                <a:solidFill>
                  <a:prstClr val="black"/>
                </a:solidFill>
              </a:rPr>
              <a:t>3.</a:t>
            </a:r>
            <a:r>
              <a:rPr lang="zh-TW" altLang="en-US" sz="2800" dirty="0" smtClean="0">
                <a:solidFill>
                  <a:prstClr val="black"/>
                </a:solidFill>
              </a:rPr>
              <a:t>老師說明百科全書的使用方法，並完成</a:t>
            </a:r>
            <a:endParaRPr lang="en-US" altLang="zh-TW" sz="2800" dirty="0" smtClean="0">
              <a:solidFill>
                <a:prstClr val="black"/>
              </a:solidFill>
            </a:endParaRPr>
          </a:p>
          <a:p>
            <a:r>
              <a:rPr lang="zh-TW" altLang="en-US" sz="2800" dirty="0">
                <a:solidFill>
                  <a:prstClr val="black"/>
                </a:solidFill>
              </a:rPr>
              <a:t> </a:t>
            </a:r>
            <a:r>
              <a:rPr lang="zh-TW" altLang="en-US" sz="2800" dirty="0" smtClean="0">
                <a:solidFill>
                  <a:prstClr val="black"/>
                </a:solidFill>
              </a:rPr>
              <a:t>        </a:t>
            </a:r>
            <a:r>
              <a:rPr lang="en-US" altLang="zh-TW" sz="2800" dirty="0" err="1" smtClean="0">
                <a:solidFill>
                  <a:prstClr val="black"/>
                </a:solidFill>
              </a:rPr>
              <a:t>P.16</a:t>
            </a:r>
            <a:endParaRPr lang="en-US" altLang="zh-TW" sz="2800" dirty="0" smtClean="0">
              <a:solidFill>
                <a:prstClr val="black"/>
              </a:solidFill>
            </a:endParaRPr>
          </a:p>
          <a:p>
            <a:r>
              <a:rPr lang="zh-TW" altLang="en-US" sz="2800" dirty="0">
                <a:solidFill>
                  <a:prstClr val="black"/>
                </a:solidFill>
              </a:rPr>
              <a:t> </a:t>
            </a:r>
            <a:r>
              <a:rPr lang="zh-TW" altLang="en-US" sz="2800" dirty="0" smtClean="0">
                <a:solidFill>
                  <a:prstClr val="black"/>
                </a:solidFill>
              </a:rPr>
              <a:t>   </a:t>
            </a:r>
            <a:r>
              <a:rPr lang="en-US" altLang="zh-TW" sz="2800" dirty="0" smtClean="0">
                <a:solidFill>
                  <a:prstClr val="black"/>
                </a:solidFill>
              </a:rPr>
              <a:t>4.</a:t>
            </a:r>
            <a:r>
              <a:rPr lang="zh-TW" altLang="en-US" sz="2800" dirty="0" smtClean="0">
                <a:solidFill>
                  <a:prstClr val="black"/>
                </a:solidFill>
              </a:rPr>
              <a:t>請學生實作完成</a:t>
            </a:r>
            <a:r>
              <a:rPr lang="en-US" altLang="zh-TW" sz="2800" dirty="0" err="1" smtClean="0">
                <a:solidFill>
                  <a:prstClr val="black"/>
                </a:solidFill>
              </a:rPr>
              <a:t>P.17</a:t>
            </a:r>
            <a:r>
              <a:rPr lang="zh-TW" altLang="en-US" sz="2800" dirty="0" smtClean="0">
                <a:solidFill>
                  <a:prstClr val="black"/>
                </a:solidFill>
              </a:rPr>
              <a:t>，並</a:t>
            </a:r>
            <a:r>
              <a:rPr lang="en-US" altLang="zh-TW" sz="2800" dirty="0" smtClean="0">
                <a:solidFill>
                  <a:prstClr val="black"/>
                </a:solidFill>
              </a:rPr>
              <a:t>DIY</a:t>
            </a:r>
            <a:r>
              <a:rPr lang="zh-TW" altLang="en-US" sz="2800" dirty="0" smtClean="0">
                <a:solidFill>
                  <a:prstClr val="black"/>
                </a:solidFill>
              </a:rPr>
              <a:t>後方附件，</a:t>
            </a:r>
            <a:endParaRPr lang="en-US" altLang="zh-TW" sz="2800" dirty="0" smtClean="0">
              <a:solidFill>
                <a:prstClr val="black"/>
              </a:solidFill>
            </a:endParaRPr>
          </a:p>
          <a:p>
            <a:r>
              <a:rPr lang="zh-TW" altLang="en-US" sz="2800" dirty="0">
                <a:solidFill>
                  <a:prstClr val="black"/>
                </a:solidFill>
              </a:rPr>
              <a:t> </a:t>
            </a:r>
            <a:r>
              <a:rPr lang="zh-TW" altLang="en-US" sz="2800" dirty="0" smtClean="0">
                <a:solidFill>
                  <a:prstClr val="black"/>
                </a:solidFill>
              </a:rPr>
              <a:t>      或自行創作小書，但須具備書的結構頁。</a:t>
            </a:r>
            <a:r>
              <a:rPr lang="zh-TW" altLang="en-US" sz="3200" dirty="0" smtClean="0">
                <a:solidFill>
                  <a:prstClr val="black"/>
                </a:solidFill>
              </a:rPr>
              <a:t>   </a:t>
            </a:r>
            <a:endParaRPr lang="en-US" altLang="zh-TW" sz="3200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67247" y="836712"/>
            <a:ext cx="7127875" cy="648072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>
              <a:solidFill>
                <a:schemeClr val="tx1"/>
              </a:solidFill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 bwMode="auto">
          <a:xfrm>
            <a:off x="197992" y="764703"/>
            <a:ext cx="7410809" cy="792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TW" altLang="en-US" sz="4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參考教學活動規劃 </a:t>
            </a:r>
            <a:endParaRPr lang="zh-TW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八邊形 6"/>
          <p:cNvSpPr/>
          <p:nvPr/>
        </p:nvSpPr>
        <p:spPr>
          <a:xfrm>
            <a:off x="7668344" y="764704"/>
            <a:ext cx="1211671" cy="936104"/>
          </a:xfrm>
          <a:prstGeom prst="octagon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>
                <a:solidFill>
                  <a:schemeClr val="tx1"/>
                </a:solidFill>
              </a:rPr>
              <a:t>適用</a:t>
            </a:r>
            <a:r>
              <a:rPr lang="en-US" altLang="zh-TW" dirty="0" smtClean="0">
                <a:solidFill>
                  <a:schemeClr val="tx1"/>
                </a:solidFill>
              </a:rPr>
              <a:t/>
            </a:r>
            <a:br>
              <a:rPr lang="en-US" altLang="zh-TW" dirty="0" smtClean="0">
                <a:solidFill>
                  <a:schemeClr val="tx1"/>
                </a:solidFill>
              </a:rPr>
            </a:br>
            <a:r>
              <a:rPr lang="zh-TW" altLang="en-US" dirty="0" smtClean="0">
                <a:solidFill>
                  <a:schemeClr val="tx1"/>
                </a:solidFill>
              </a:rPr>
              <a:t>三年級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576" y="1700808"/>
            <a:ext cx="777686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b="1" dirty="0" smtClean="0"/>
              <a:t>任務</a:t>
            </a:r>
            <a:r>
              <a:rPr lang="en-US" altLang="zh-TW" sz="3200" b="1" dirty="0" smtClean="0"/>
              <a:t>5</a:t>
            </a:r>
            <a:r>
              <a:rPr lang="zh-TW" altLang="en-US" sz="3200" b="1" dirty="0" smtClean="0"/>
              <a:t>：拜訪智慧巨人</a:t>
            </a:r>
            <a:endParaRPr lang="en-US" altLang="zh-TW" sz="3200" b="1" dirty="0" smtClean="0"/>
          </a:p>
          <a:p>
            <a:r>
              <a:rPr lang="zh-TW" altLang="en-US" sz="3200" dirty="0" smtClean="0"/>
              <a:t>參考教學活動：</a:t>
            </a:r>
            <a:endParaRPr lang="en-US" altLang="zh-TW" sz="3200" dirty="0" smtClean="0"/>
          </a:p>
          <a:p>
            <a:r>
              <a:rPr lang="zh-TW" altLang="en-US" sz="3200" dirty="0" smtClean="0">
                <a:solidFill>
                  <a:prstClr val="black"/>
                </a:solidFill>
              </a:rPr>
              <a:t>    </a:t>
            </a:r>
            <a:r>
              <a:rPr lang="en-US" altLang="zh-TW" sz="3200" dirty="0" smtClean="0">
                <a:solidFill>
                  <a:prstClr val="black"/>
                </a:solidFill>
              </a:rPr>
              <a:t>1.</a:t>
            </a:r>
            <a:r>
              <a:rPr lang="zh-TW" altLang="en-US" sz="3200" dirty="0" smtClean="0">
                <a:solidFill>
                  <a:prstClr val="black"/>
                </a:solidFill>
              </a:rPr>
              <a:t>請老師帶學生到學校附近的社區圖書館</a:t>
            </a:r>
            <a:r>
              <a:rPr lang="en-US" altLang="zh-TW" sz="3200" dirty="0" smtClean="0">
                <a:solidFill>
                  <a:prstClr val="black"/>
                </a:solidFill>
              </a:rPr>
              <a:t/>
            </a:r>
            <a:br>
              <a:rPr lang="en-US" altLang="zh-TW" sz="3200" dirty="0" smtClean="0">
                <a:solidFill>
                  <a:prstClr val="black"/>
                </a:solidFill>
              </a:rPr>
            </a:br>
            <a:r>
              <a:rPr lang="zh-TW" altLang="en-US" sz="3200" dirty="0" smtClean="0">
                <a:solidFill>
                  <a:prstClr val="black"/>
                </a:solidFill>
              </a:rPr>
              <a:t>        進行參訪</a:t>
            </a:r>
            <a:endParaRPr lang="en-US" altLang="zh-TW" sz="3200" dirty="0" smtClean="0"/>
          </a:p>
          <a:p>
            <a:pPr lvl="0"/>
            <a:r>
              <a:rPr lang="zh-TW" altLang="en-US" sz="3200" dirty="0" smtClean="0"/>
              <a:t>    </a:t>
            </a:r>
            <a:r>
              <a:rPr lang="en-US" altLang="zh-TW" sz="3200" dirty="0" smtClean="0"/>
              <a:t>2.</a:t>
            </a:r>
            <a:r>
              <a:rPr lang="zh-TW" altLang="en-US" sz="3200" dirty="0" smtClean="0"/>
              <a:t>請學生完成</a:t>
            </a:r>
            <a:r>
              <a:rPr lang="zh-TW" altLang="en-US" sz="3200" dirty="0" smtClean="0">
                <a:solidFill>
                  <a:prstClr val="black"/>
                </a:solidFill>
              </a:rPr>
              <a:t>日誌</a:t>
            </a:r>
            <a:r>
              <a:rPr lang="en-US" altLang="zh-TW" sz="3200" dirty="0" err="1" smtClean="0">
                <a:solidFill>
                  <a:prstClr val="black"/>
                </a:solidFill>
              </a:rPr>
              <a:t>p.18</a:t>
            </a:r>
            <a:r>
              <a:rPr lang="zh-TW" altLang="en-US" sz="3200" dirty="0" smtClean="0">
                <a:solidFill>
                  <a:prstClr val="black"/>
                </a:solidFill>
              </a:rPr>
              <a:t>、</a:t>
            </a:r>
            <a:r>
              <a:rPr lang="en-US" altLang="zh-TW" sz="3200" dirty="0" err="1" smtClean="0">
                <a:solidFill>
                  <a:prstClr val="black"/>
                </a:solidFill>
              </a:rPr>
              <a:t>p.19</a:t>
            </a:r>
            <a:endParaRPr lang="en-US" altLang="zh-TW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7813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67247" y="836712"/>
            <a:ext cx="7127875" cy="648072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>
              <a:solidFill>
                <a:schemeClr val="tx1"/>
              </a:solidFill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 bwMode="auto">
          <a:xfrm>
            <a:off x="197992" y="764703"/>
            <a:ext cx="7410809" cy="792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TW" altLang="en-US" sz="4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參考教學活動規劃 </a:t>
            </a:r>
            <a:endParaRPr lang="zh-TW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八邊形 6"/>
          <p:cNvSpPr/>
          <p:nvPr/>
        </p:nvSpPr>
        <p:spPr>
          <a:xfrm>
            <a:off x="7668344" y="764704"/>
            <a:ext cx="1211671" cy="936104"/>
          </a:xfrm>
          <a:prstGeom prst="octagon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>
                <a:solidFill>
                  <a:schemeClr val="tx1"/>
                </a:solidFill>
              </a:rPr>
              <a:t>適用</a:t>
            </a:r>
            <a:r>
              <a:rPr lang="en-US" altLang="zh-TW" dirty="0" smtClean="0">
                <a:solidFill>
                  <a:schemeClr val="tx1"/>
                </a:solidFill>
              </a:rPr>
              <a:t/>
            </a:r>
            <a:br>
              <a:rPr lang="en-US" altLang="zh-TW" dirty="0" smtClean="0">
                <a:solidFill>
                  <a:schemeClr val="tx1"/>
                </a:solidFill>
              </a:rPr>
            </a:br>
            <a:r>
              <a:rPr lang="zh-TW" altLang="en-US" dirty="0" smtClean="0">
                <a:solidFill>
                  <a:schemeClr val="tx1"/>
                </a:solidFill>
              </a:rPr>
              <a:t>三年級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576" y="1844824"/>
            <a:ext cx="813690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b="1" dirty="0" smtClean="0"/>
              <a:t>任務</a:t>
            </a:r>
            <a:r>
              <a:rPr lang="en-US" altLang="zh-TW" sz="3200" b="1" dirty="0" smtClean="0"/>
              <a:t>6</a:t>
            </a:r>
            <a:r>
              <a:rPr lang="zh-TW" altLang="en-US" sz="3200" b="1" dirty="0" smtClean="0"/>
              <a:t>：逛逛動物園</a:t>
            </a:r>
            <a:endParaRPr lang="en-US" altLang="zh-TW" sz="3200" b="1" dirty="0" smtClean="0"/>
          </a:p>
          <a:p>
            <a:pPr>
              <a:lnSpc>
                <a:spcPct val="150000"/>
              </a:lnSpc>
            </a:pPr>
            <a:r>
              <a:rPr lang="zh-TW" altLang="en-US" sz="3200" dirty="0" smtClean="0"/>
              <a:t>參考教學活動：</a:t>
            </a:r>
            <a:endParaRPr lang="en-US" altLang="zh-TW" sz="3200" dirty="0" smtClean="0"/>
          </a:p>
          <a:p>
            <a:r>
              <a:rPr lang="zh-TW" altLang="en-US" sz="3200" dirty="0" smtClean="0">
                <a:solidFill>
                  <a:prstClr val="black"/>
                </a:solidFill>
              </a:rPr>
              <a:t>    </a:t>
            </a:r>
            <a:r>
              <a:rPr lang="en-US" altLang="zh-TW" sz="3200" dirty="0" smtClean="0">
                <a:solidFill>
                  <a:prstClr val="black"/>
                </a:solidFill>
              </a:rPr>
              <a:t>1.</a:t>
            </a:r>
            <a:r>
              <a:rPr lang="zh-TW" altLang="en-US" sz="3200" dirty="0" smtClean="0">
                <a:solidFill>
                  <a:prstClr val="black"/>
                </a:solidFill>
              </a:rPr>
              <a:t>請學生事先尋找動物類相關資料</a:t>
            </a:r>
            <a:endParaRPr lang="en-US" altLang="zh-TW" sz="3200" dirty="0" smtClean="0">
              <a:solidFill>
                <a:prstClr val="black"/>
              </a:solidFill>
            </a:endParaRPr>
          </a:p>
          <a:p>
            <a:pPr lvl="0"/>
            <a:r>
              <a:rPr lang="zh-TW" altLang="en-US" sz="3200" dirty="0" smtClean="0">
                <a:solidFill>
                  <a:prstClr val="black"/>
                </a:solidFill>
              </a:rPr>
              <a:t>    </a:t>
            </a:r>
            <a:r>
              <a:rPr lang="en-US" altLang="zh-TW" sz="3200" dirty="0" smtClean="0">
                <a:solidFill>
                  <a:prstClr val="black"/>
                </a:solidFill>
              </a:rPr>
              <a:t>2.</a:t>
            </a:r>
            <a:r>
              <a:rPr lang="zh-TW" altLang="en-US" sz="3200" dirty="0" smtClean="0">
                <a:solidFill>
                  <a:prstClr val="black"/>
                </a:solidFill>
              </a:rPr>
              <a:t>依照資料內容完成</a:t>
            </a:r>
            <a:r>
              <a:rPr lang="en-US" altLang="zh-TW" sz="3200" dirty="0" err="1" smtClean="0">
                <a:solidFill>
                  <a:prstClr val="black"/>
                </a:solidFill>
              </a:rPr>
              <a:t>P.21</a:t>
            </a:r>
            <a:r>
              <a:rPr lang="zh-TW" altLang="en-US" sz="3200" dirty="0" smtClean="0">
                <a:solidFill>
                  <a:prstClr val="black"/>
                </a:solidFill>
              </a:rPr>
              <a:t>頁，再請學生設計</a:t>
            </a:r>
            <a:r>
              <a:rPr lang="en-US" altLang="zh-TW" sz="3200" dirty="0" smtClean="0">
                <a:solidFill>
                  <a:prstClr val="black"/>
                </a:solidFill>
              </a:rPr>
              <a:t/>
            </a:r>
            <a:br>
              <a:rPr lang="en-US" altLang="zh-TW" sz="3200" dirty="0" smtClean="0">
                <a:solidFill>
                  <a:prstClr val="black"/>
                </a:solidFill>
              </a:rPr>
            </a:br>
            <a:r>
              <a:rPr lang="zh-TW" altLang="en-US" sz="3200" dirty="0" smtClean="0">
                <a:solidFill>
                  <a:prstClr val="black"/>
                </a:solidFill>
              </a:rPr>
              <a:t>        謎題，讓同學分組競賽猜題</a:t>
            </a:r>
            <a:endParaRPr lang="en-US" altLang="zh-TW" sz="3200" dirty="0" smtClean="0">
              <a:solidFill>
                <a:prstClr val="black"/>
              </a:solidFill>
            </a:endParaRPr>
          </a:p>
          <a:p>
            <a:pPr lvl="0"/>
            <a:r>
              <a:rPr lang="zh-TW" altLang="en-US" sz="3200" dirty="0" smtClean="0">
                <a:solidFill>
                  <a:prstClr val="black"/>
                </a:solidFill>
              </a:rPr>
              <a:t>    </a:t>
            </a:r>
            <a:r>
              <a:rPr lang="en-US" altLang="zh-TW" sz="3200" dirty="0" smtClean="0">
                <a:solidFill>
                  <a:prstClr val="black"/>
                </a:solidFill>
              </a:rPr>
              <a:t>3.</a:t>
            </a:r>
            <a:r>
              <a:rPr lang="zh-TW" altLang="en-US" sz="3200" dirty="0" smtClean="0">
                <a:solidFill>
                  <a:prstClr val="black"/>
                </a:solidFill>
              </a:rPr>
              <a:t>可請答對的小組上臺來完成動物拼圖</a:t>
            </a:r>
            <a:endParaRPr lang="en-US" altLang="zh-TW" sz="3200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67247" y="836712"/>
            <a:ext cx="7127875" cy="648072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>
              <a:solidFill>
                <a:schemeClr val="tx1"/>
              </a:solidFill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 bwMode="auto">
          <a:xfrm>
            <a:off x="197992" y="764703"/>
            <a:ext cx="7410809" cy="792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TW" altLang="en-US" sz="4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參考教學活動規劃 </a:t>
            </a:r>
            <a:endParaRPr lang="zh-TW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八邊形 6"/>
          <p:cNvSpPr/>
          <p:nvPr/>
        </p:nvSpPr>
        <p:spPr>
          <a:xfrm>
            <a:off x="7668344" y="764704"/>
            <a:ext cx="1211671" cy="936104"/>
          </a:xfrm>
          <a:prstGeom prst="octagon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>
                <a:solidFill>
                  <a:schemeClr val="tx1"/>
                </a:solidFill>
              </a:rPr>
              <a:t>適用</a:t>
            </a:r>
            <a:r>
              <a:rPr lang="en-US" altLang="zh-TW" dirty="0" smtClean="0">
                <a:solidFill>
                  <a:schemeClr val="tx1"/>
                </a:solidFill>
              </a:rPr>
              <a:t/>
            </a:r>
            <a:br>
              <a:rPr lang="en-US" altLang="zh-TW" dirty="0" smtClean="0">
                <a:solidFill>
                  <a:schemeClr val="tx1"/>
                </a:solidFill>
              </a:rPr>
            </a:br>
            <a:r>
              <a:rPr lang="zh-TW" altLang="en-US" dirty="0" smtClean="0">
                <a:solidFill>
                  <a:schemeClr val="tx1"/>
                </a:solidFill>
              </a:rPr>
              <a:t>四年級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9592" y="1556792"/>
            <a:ext cx="78488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b="1" dirty="0" smtClean="0"/>
              <a:t>任務</a:t>
            </a:r>
            <a:r>
              <a:rPr lang="en-US" altLang="zh-TW" sz="3200" b="1" dirty="0" smtClean="0"/>
              <a:t>7</a:t>
            </a:r>
            <a:r>
              <a:rPr lang="zh-TW" altLang="en-US" sz="3200" b="1" dirty="0" smtClean="0"/>
              <a:t>：遇見大人物</a:t>
            </a:r>
            <a:endParaRPr lang="en-US" altLang="zh-TW" sz="3200" b="1" dirty="0" smtClean="0"/>
          </a:p>
          <a:p>
            <a:pPr>
              <a:lnSpc>
                <a:spcPct val="150000"/>
              </a:lnSpc>
            </a:pPr>
            <a:r>
              <a:rPr lang="zh-TW" altLang="en-US" sz="3200" dirty="0" smtClean="0"/>
              <a:t>參考教學活動：</a:t>
            </a:r>
            <a:endParaRPr lang="en-US" altLang="zh-TW" sz="3200" dirty="0" smtClean="0"/>
          </a:p>
          <a:p>
            <a:r>
              <a:rPr lang="zh-TW" altLang="en-US" sz="3200" dirty="0" smtClean="0">
                <a:solidFill>
                  <a:prstClr val="black"/>
                </a:solidFill>
              </a:rPr>
              <a:t>    </a:t>
            </a:r>
            <a:r>
              <a:rPr lang="en-US" altLang="zh-TW" sz="3200" dirty="0" smtClean="0">
                <a:solidFill>
                  <a:prstClr val="black"/>
                </a:solidFill>
              </a:rPr>
              <a:t>1.</a:t>
            </a:r>
            <a:r>
              <a:rPr lang="zh-TW" altLang="en-US" sz="3200" dirty="0" smtClean="0">
                <a:solidFill>
                  <a:prstClr val="black"/>
                </a:solidFill>
              </a:rPr>
              <a:t>請學生先閱讀選定大人物相關資料並與</a:t>
            </a:r>
            <a:r>
              <a:rPr lang="en-US" altLang="zh-TW" sz="3200" dirty="0" smtClean="0">
                <a:solidFill>
                  <a:prstClr val="black"/>
                </a:solidFill>
              </a:rPr>
              <a:t/>
            </a:r>
            <a:br>
              <a:rPr lang="en-US" altLang="zh-TW" sz="3200" dirty="0" smtClean="0">
                <a:solidFill>
                  <a:prstClr val="black"/>
                </a:solidFill>
              </a:rPr>
            </a:br>
            <a:r>
              <a:rPr lang="zh-TW" altLang="en-US" sz="3200" dirty="0" smtClean="0">
                <a:solidFill>
                  <a:prstClr val="black"/>
                </a:solidFill>
              </a:rPr>
              <a:t>        同學分享</a:t>
            </a:r>
            <a:endParaRPr lang="en-US" altLang="zh-TW" sz="3200" dirty="0" smtClean="0">
              <a:solidFill>
                <a:prstClr val="black"/>
              </a:solidFill>
            </a:endParaRPr>
          </a:p>
          <a:p>
            <a:r>
              <a:rPr lang="zh-TW" altLang="en-US" sz="3200" dirty="0" smtClean="0">
                <a:solidFill>
                  <a:prstClr val="black"/>
                </a:solidFill>
              </a:rPr>
              <a:t>    </a:t>
            </a:r>
            <a:r>
              <a:rPr lang="en-US" altLang="zh-TW" sz="3200" dirty="0" smtClean="0">
                <a:solidFill>
                  <a:prstClr val="black"/>
                </a:solidFill>
              </a:rPr>
              <a:t>2.</a:t>
            </a:r>
            <a:r>
              <a:rPr lang="zh-TW" altLang="en-US" sz="3200" dirty="0" smtClean="0">
                <a:solidFill>
                  <a:prstClr val="black"/>
                </a:solidFill>
              </a:rPr>
              <a:t>請學生擬定訪問內容，並完成</a:t>
            </a:r>
            <a:r>
              <a:rPr lang="en-US" altLang="zh-TW" sz="3200" dirty="0" smtClean="0">
                <a:solidFill>
                  <a:prstClr val="black"/>
                </a:solidFill>
              </a:rPr>
              <a:t/>
            </a:r>
            <a:br>
              <a:rPr lang="en-US" altLang="zh-TW" sz="3200" dirty="0" smtClean="0">
                <a:solidFill>
                  <a:prstClr val="black"/>
                </a:solidFill>
              </a:rPr>
            </a:br>
            <a:r>
              <a:rPr lang="en-US" altLang="zh-TW" sz="3200" dirty="0" smtClean="0">
                <a:solidFill>
                  <a:prstClr val="black"/>
                </a:solidFill>
              </a:rPr>
              <a:t>       </a:t>
            </a:r>
            <a:r>
              <a:rPr lang="zh-TW" altLang="en-US" sz="3200" dirty="0" smtClean="0">
                <a:solidFill>
                  <a:prstClr val="black"/>
                </a:solidFill>
              </a:rPr>
              <a:t>日誌</a:t>
            </a:r>
            <a:r>
              <a:rPr lang="en-US" altLang="zh-TW" sz="3200" dirty="0" err="1" smtClean="0">
                <a:solidFill>
                  <a:prstClr val="black"/>
                </a:solidFill>
              </a:rPr>
              <a:t>P.22</a:t>
            </a:r>
            <a:r>
              <a:rPr lang="zh-TW" altLang="en-US" sz="3200" dirty="0" smtClean="0">
                <a:solidFill>
                  <a:prstClr val="black"/>
                </a:solidFill>
              </a:rPr>
              <a:t>、</a:t>
            </a:r>
            <a:r>
              <a:rPr lang="en-US" altLang="zh-TW" sz="3200" dirty="0" err="1" smtClean="0">
                <a:solidFill>
                  <a:prstClr val="black"/>
                </a:solidFill>
              </a:rPr>
              <a:t>P.23</a:t>
            </a:r>
            <a:endParaRPr lang="en-US" altLang="zh-TW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67247" y="836712"/>
            <a:ext cx="7127875" cy="648072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>
              <a:solidFill>
                <a:schemeClr val="tx1"/>
              </a:solidFill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 bwMode="auto">
          <a:xfrm>
            <a:off x="197992" y="764703"/>
            <a:ext cx="7410809" cy="792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TW" altLang="en-US" sz="4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參考教學活動規劃 </a:t>
            </a:r>
            <a:endParaRPr lang="zh-TW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八邊形 6"/>
          <p:cNvSpPr/>
          <p:nvPr/>
        </p:nvSpPr>
        <p:spPr>
          <a:xfrm>
            <a:off x="7668344" y="764704"/>
            <a:ext cx="1211671" cy="936104"/>
          </a:xfrm>
          <a:prstGeom prst="octagon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>
                <a:solidFill>
                  <a:schemeClr val="tx1"/>
                </a:solidFill>
              </a:rPr>
              <a:t>適用</a:t>
            </a:r>
            <a:r>
              <a:rPr lang="en-US" altLang="zh-TW" dirty="0" smtClean="0">
                <a:solidFill>
                  <a:schemeClr val="tx1"/>
                </a:solidFill>
              </a:rPr>
              <a:t/>
            </a:r>
            <a:br>
              <a:rPr lang="en-US" altLang="zh-TW" dirty="0" smtClean="0">
                <a:solidFill>
                  <a:schemeClr val="tx1"/>
                </a:solidFill>
              </a:rPr>
            </a:br>
            <a:r>
              <a:rPr lang="zh-TW" altLang="en-US" dirty="0" smtClean="0">
                <a:solidFill>
                  <a:schemeClr val="tx1"/>
                </a:solidFill>
              </a:rPr>
              <a:t>三、四年級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1628800"/>
            <a:ext cx="867645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b="1" dirty="0" smtClean="0"/>
              <a:t>任務</a:t>
            </a:r>
            <a:r>
              <a:rPr lang="en-US" altLang="zh-TW" sz="3200" b="1" dirty="0" smtClean="0"/>
              <a:t>8</a:t>
            </a:r>
            <a:r>
              <a:rPr lang="zh-TW" altLang="en-US" sz="3200" b="1" dirty="0" smtClean="0"/>
              <a:t>：互動電子書的魔法</a:t>
            </a:r>
            <a:endParaRPr lang="en-US" altLang="zh-TW" sz="3200" b="1" dirty="0" smtClean="0"/>
          </a:p>
          <a:p>
            <a:pPr>
              <a:lnSpc>
                <a:spcPct val="150000"/>
              </a:lnSpc>
            </a:pPr>
            <a:r>
              <a:rPr lang="zh-TW" altLang="en-US" sz="3200" dirty="0" smtClean="0"/>
              <a:t>參考教學活動：</a:t>
            </a:r>
            <a:endParaRPr lang="en-US" altLang="zh-TW" sz="3200" dirty="0" smtClean="0"/>
          </a:p>
          <a:p>
            <a:r>
              <a:rPr lang="zh-TW" altLang="en-US" sz="3200" dirty="0" smtClean="0">
                <a:solidFill>
                  <a:prstClr val="black"/>
                </a:solidFill>
              </a:rPr>
              <a:t>    </a:t>
            </a:r>
            <a:r>
              <a:rPr lang="en-US" altLang="zh-TW" sz="3200" dirty="0" smtClean="0">
                <a:solidFill>
                  <a:prstClr val="black"/>
                </a:solidFill>
              </a:rPr>
              <a:t>1.</a:t>
            </a:r>
            <a:r>
              <a:rPr lang="zh-TW" altLang="en-US" sz="3200" dirty="0" smtClean="0">
                <a:solidFill>
                  <a:prstClr val="black"/>
                </a:solidFill>
              </a:rPr>
              <a:t>請老師事先借出</a:t>
            </a:r>
            <a:r>
              <a:rPr lang="en-US" altLang="zh-TW" sz="3200" dirty="0" smtClean="0">
                <a:solidFill>
                  <a:prstClr val="black"/>
                </a:solidFill>
              </a:rPr>
              <a:t>『</a:t>
            </a:r>
            <a:r>
              <a:rPr lang="zh-TW" altLang="en-US" sz="3200" dirty="0" smtClean="0">
                <a:solidFill>
                  <a:prstClr val="black"/>
                </a:solidFill>
              </a:rPr>
              <a:t>爺爺有沒有穿西裝？</a:t>
            </a:r>
            <a:r>
              <a:rPr lang="en-US" altLang="zh-TW" sz="3200" dirty="0" smtClean="0">
                <a:solidFill>
                  <a:prstClr val="black"/>
                </a:solidFill>
              </a:rPr>
              <a:t>』</a:t>
            </a:r>
            <a:br>
              <a:rPr lang="en-US" altLang="zh-TW" sz="3200" dirty="0" smtClean="0">
                <a:solidFill>
                  <a:prstClr val="black"/>
                </a:solidFill>
              </a:rPr>
            </a:br>
            <a:r>
              <a:rPr lang="zh-TW" altLang="en-US" sz="3200" dirty="0" smtClean="0">
                <a:solidFill>
                  <a:prstClr val="black"/>
                </a:solidFill>
              </a:rPr>
              <a:t>        的</a:t>
            </a:r>
            <a:r>
              <a:rPr lang="zh-TW" altLang="en-US" sz="3200" dirty="0">
                <a:solidFill>
                  <a:prstClr val="black"/>
                </a:solidFill>
              </a:rPr>
              <a:t>這本</a:t>
            </a:r>
            <a:r>
              <a:rPr lang="zh-TW" altLang="en-US" sz="3200" dirty="0" smtClean="0">
                <a:solidFill>
                  <a:prstClr val="black"/>
                </a:solidFill>
              </a:rPr>
              <a:t>書</a:t>
            </a:r>
            <a:endParaRPr lang="en-US" altLang="zh-TW" sz="3200" dirty="0" smtClean="0">
              <a:solidFill>
                <a:prstClr val="black"/>
              </a:solidFill>
            </a:endParaRPr>
          </a:p>
          <a:p>
            <a:r>
              <a:rPr lang="zh-TW" altLang="en-US" sz="3200" dirty="0" smtClean="0">
                <a:solidFill>
                  <a:prstClr val="black"/>
                </a:solidFill>
              </a:rPr>
              <a:t>    </a:t>
            </a:r>
            <a:r>
              <a:rPr lang="en-US" altLang="zh-TW" sz="3200" dirty="0" smtClean="0">
                <a:solidFill>
                  <a:prstClr val="black"/>
                </a:solidFill>
              </a:rPr>
              <a:t>2.</a:t>
            </a:r>
            <a:r>
              <a:rPr lang="zh-TW" altLang="en-US" sz="3200" dirty="0" smtClean="0">
                <a:solidFill>
                  <a:prstClr val="black"/>
                </a:solidFill>
              </a:rPr>
              <a:t>請在上課時播放電子書內容，並完成</a:t>
            </a:r>
            <a:r>
              <a:rPr lang="en-US" altLang="zh-TW" sz="3200" dirty="0" err="1" smtClean="0">
                <a:solidFill>
                  <a:prstClr val="black"/>
                </a:solidFill>
              </a:rPr>
              <a:t>P.24</a:t>
            </a:r>
            <a:endParaRPr lang="en-US" altLang="zh-TW" sz="3200" dirty="0" smtClean="0">
              <a:solidFill>
                <a:prstClr val="black"/>
              </a:solidFill>
            </a:endParaRPr>
          </a:p>
          <a:p>
            <a:r>
              <a:rPr lang="en-US" altLang="zh-TW" sz="3200" dirty="0" smtClean="0">
                <a:solidFill>
                  <a:prstClr val="black"/>
                </a:solidFill>
              </a:rPr>
              <a:t>    3.</a:t>
            </a:r>
            <a:r>
              <a:rPr lang="zh-TW" altLang="en-US" sz="3200" dirty="0" smtClean="0">
                <a:solidFill>
                  <a:prstClr val="black"/>
                </a:solidFill>
              </a:rPr>
              <a:t>請學生上臺發表紙本書和電子書的不同，</a:t>
            </a:r>
            <a:endParaRPr lang="en-US" altLang="zh-TW" sz="3200" dirty="0" smtClean="0">
              <a:solidFill>
                <a:prstClr val="black"/>
              </a:solidFill>
            </a:endParaRPr>
          </a:p>
          <a:p>
            <a:r>
              <a:rPr lang="zh-TW" altLang="en-US" sz="3200" dirty="0">
                <a:solidFill>
                  <a:prstClr val="black"/>
                </a:solidFill>
              </a:rPr>
              <a:t> </a:t>
            </a:r>
            <a:r>
              <a:rPr lang="zh-TW" altLang="en-US" sz="3200" dirty="0" smtClean="0">
                <a:solidFill>
                  <a:prstClr val="black"/>
                </a:solidFill>
              </a:rPr>
              <a:t>      並完成</a:t>
            </a:r>
            <a:r>
              <a:rPr lang="en-US" altLang="zh-TW" sz="3200" dirty="0" err="1" smtClean="0">
                <a:solidFill>
                  <a:prstClr val="black"/>
                </a:solidFill>
              </a:rPr>
              <a:t>P.25</a:t>
            </a:r>
            <a:endParaRPr lang="en-US" altLang="zh-TW" sz="3200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67247" y="836712"/>
            <a:ext cx="7127875" cy="648072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>
              <a:solidFill>
                <a:schemeClr val="tx1"/>
              </a:solidFill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 bwMode="auto">
          <a:xfrm>
            <a:off x="197992" y="764703"/>
            <a:ext cx="7410809" cy="792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TW" altLang="en-US" sz="4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參考教學活動規劃 </a:t>
            </a:r>
            <a:endParaRPr lang="zh-TW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八邊形 6"/>
          <p:cNvSpPr/>
          <p:nvPr/>
        </p:nvSpPr>
        <p:spPr>
          <a:xfrm>
            <a:off x="7668344" y="764704"/>
            <a:ext cx="1211671" cy="936104"/>
          </a:xfrm>
          <a:prstGeom prst="octagon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>
                <a:solidFill>
                  <a:schemeClr val="tx1"/>
                </a:solidFill>
              </a:rPr>
              <a:t>適用</a:t>
            </a:r>
            <a:r>
              <a:rPr lang="en-US" altLang="zh-TW" dirty="0" smtClean="0">
                <a:solidFill>
                  <a:schemeClr val="tx1"/>
                </a:solidFill>
              </a:rPr>
              <a:t/>
            </a:r>
            <a:br>
              <a:rPr lang="en-US" altLang="zh-TW" dirty="0" smtClean="0">
                <a:solidFill>
                  <a:schemeClr val="tx1"/>
                </a:solidFill>
              </a:rPr>
            </a:br>
            <a:r>
              <a:rPr lang="zh-TW" altLang="en-US" dirty="0" smtClean="0">
                <a:solidFill>
                  <a:schemeClr val="tx1"/>
                </a:solidFill>
              </a:rPr>
              <a:t>三、四年級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1628800"/>
            <a:ext cx="82809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b="1" dirty="0" smtClean="0"/>
              <a:t>任務</a:t>
            </a:r>
            <a:r>
              <a:rPr lang="en-US" altLang="zh-TW" sz="3200" b="1" dirty="0" smtClean="0"/>
              <a:t>9</a:t>
            </a:r>
            <a:r>
              <a:rPr lang="zh-TW" altLang="en-US" sz="3200" b="1" dirty="0" smtClean="0"/>
              <a:t>：智慧財產有智慧</a:t>
            </a:r>
            <a:endParaRPr lang="en-US" altLang="zh-TW" sz="3200" b="1" dirty="0" smtClean="0"/>
          </a:p>
          <a:p>
            <a:pPr>
              <a:lnSpc>
                <a:spcPct val="150000"/>
              </a:lnSpc>
            </a:pPr>
            <a:r>
              <a:rPr lang="zh-TW" altLang="en-US" sz="3200" dirty="0" smtClean="0"/>
              <a:t>參考教學活動：</a:t>
            </a:r>
            <a:endParaRPr lang="en-US" altLang="zh-TW" sz="3200" dirty="0" smtClean="0"/>
          </a:p>
          <a:p>
            <a:r>
              <a:rPr lang="zh-TW" altLang="en-US" sz="3200" dirty="0" smtClean="0">
                <a:solidFill>
                  <a:prstClr val="black"/>
                </a:solidFill>
              </a:rPr>
              <a:t>    </a:t>
            </a:r>
            <a:r>
              <a:rPr lang="en-US" altLang="zh-TW" sz="3200" dirty="0" smtClean="0">
                <a:solidFill>
                  <a:prstClr val="black"/>
                </a:solidFill>
              </a:rPr>
              <a:t>1.</a:t>
            </a:r>
            <a:r>
              <a:rPr lang="zh-TW" altLang="en-US" sz="3200" dirty="0" smtClean="0">
                <a:solidFill>
                  <a:prstClr val="black"/>
                </a:solidFill>
              </a:rPr>
              <a:t>請學生直接拿書，勾選並填入相關資料</a:t>
            </a:r>
            <a:endParaRPr lang="en-US" altLang="zh-TW" sz="3200" dirty="0" smtClean="0">
              <a:solidFill>
                <a:prstClr val="black"/>
              </a:solidFill>
            </a:endParaRPr>
          </a:p>
          <a:p>
            <a:r>
              <a:rPr lang="zh-TW" altLang="en-US" sz="3200" dirty="0" smtClean="0">
                <a:solidFill>
                  <a:prstClr val="black"/>
                </a:solidFill>
              </a:rPr>
              <a:t>    </a:t>
            </a:r>
            <a:r>
              <a:rPr lang="en-US" altLang="zh-TW" sz="3200" dirty="0" smtClean="0">
                <a:solidFill>
                  <a:prstClr val="black"/>
                </a:solidFill>
              </a:rPr>
              <a:t>2.</a:t>
            </a:r>
            <a:r>
              <a:rPr lang="zh-TW" altLang="en-US" sz="3200" dirty="0" smtClean="0">
                <a:solidFill>
                  <a:prstClr val="black"/>
                </a:solidFill>
              </a:rPr>
              <a:t>小組討論</a:t>
            </a:r>
            <a:r>
              <a:rPr lang="en-US" altLang="zh-TW" sz="3200" dirty="0" err="1" smtClean="0">
                <a:solidFill>
                  <a:prstClr val="black"/>
                </a:solidFill>
              </a:rPr>
              <a:t>P.27</a:t>
            </a:r>
            <a:r>
              <a:rPr lang="zh-TW" altLang="en-US" sz="3200" dirty="0" smtClean="0">
                <a:solidFill>
                  <a:prstClr val="black"/>
                </a:solidFill>
              </a:rPr>
              <a:t>的議題，並上臺發表，最後</a:t>
            </a:r>
            <a:r>
              <a:rPr lang="en-US" altLang="zh-TW" sz="3200" dirty="0" smtClean="0">
                <a:solidFill>
                  <a:prstClr val="black"/>
                </a:solidFill>
              </a:rPr>
              <a:t/>
            </a:r>
            <a:br>
              <a:rPr lang="en-US" altLang="zh-TW" sz="3200" dirty="0" smtClean="0">
                <a:solidFill>
                  <a:prstClr val="black"/>
                </a:solidFill>
              </a:rPr>
            </a:br>
            <a:r>
              <a:rPr lang="zh-TW" altLang="en-US" sz="3200" dirty="0" smtClean="0">
                <a:solidFill>
                  <a:prstClr val="black"/>
                </a:solidFill>
              </a:rPr>
              <a:t>        完成</a:t>
            </a:r>
            <a:r>
              <a:rPr lang="en-US" altLang="zh-TW" sz="3200" dirty="0" err="1" smtClean="0">
                <a:solidFill>
                  <a:prstClr val="black"/>
                </a:solidFill>
              </a:rPr>
              <a:t>P.27</a:t>
            </a:r>
            <a:r>
              <a:rPr lang="zh-TW" altLang="en-US" sz="3200" dirty="0" smtClean="0">
                <a:solidFill>
                  <a:prstClr val="black"/>
                </a:solidFill>
              </a:rPr>
              <a:t>相關內容</a:t>
            </a:r>
            <a:endParaRPr lang="en-US" altLang="zh-TW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67247" y="836712"/>
            <a:ext cx="7127875" cy="648072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>
              <a:solidFill>
                <a:schemeClr val="tx1"/>
              </a:solidFill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 bwMode="auto">
          <a:xfrm>
            <a:off x="197992" y="764703"/>
            <a:ext cx="7410809" cy="792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TW" altLang="en-US" sz="4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參考教學活動規劃 </a:t>
            </a:r>
            <a:endParaRPr lang="zh-TW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八邊形 6"/>
          <p:cNvSpPr/>
          <p:nvPr/>
        </p:nvSpPr>
        <p:spPr>
          <a:xfrm>
            <a:off x="7668344" y="764704"/>
            <a:ext cx="1211671" cy="936104"/>
          </a:xfrm>
          <a:prstGeom prst="octagon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>
                <a:solidFill>
                  <a:schemeClr val="tx1"/>
                </a:solidFill>
              </a:rPr>
              <a:t>適用</a:t>
            </a:r>
            <a:r>
              <a:rPr lang="en-US" altLang="zh-TW" dirty="0" smtClean="0">
                <a:solidFill>
                  <a:schemeClr val="tx1"/>
                </a:solidFill>
              </a:rPr>
              <a:t/>
            </a:r>
            <a:br>
              <a:rPr lang="en-US" altLang="zh-TW" dirty="0" smtClean="0">
                <a:solidFill>
                  <a:schemeClr val="tx1"/>
                </a:solidFill>
              </a:rPr>
            </a:br>
            <a:r>
              <a:rPr lang="zh-TW" altLang="en-US" dirty="0" smtClean="0">
                <a:solidFill>
                  <a:schemeClr val="tx1"/>
                </a:solidFill>
              </a:rPr>
              <a:t>四年級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5616" y="1628801"/>
            <a:ext cx="802838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b="1" dirty="0" smtClean="0"/>
              <a:t>任務</a:t>
            </a:r>
            <a:r>
              <a:rPr lang="en-US" altLang="zh-TW" sz="3200" b="1" dirty="0" smtClean="0"/>
              <a:t>10</a:t>
            </a:r>
            <a:r>
              <a:rPr lang="zh-TW" altLang="en-US" sz="3200" b="1" dirty="0" smtClean="0"/>
              <a:t>：布克斯島藝文慶功宴！</a:t>
            </a:r>
            <a:endParaRPr lang="en-US" altLang="zh-TW" sz="3200" b="1" dirty="0" smtClean="0"/>
          </a:p>
          <a:p>
            <a:pPr>
              <a:lnSpc>
                <a:spcPct val="150000"/>
              </a:lnSpc>
            </a:pPr>
            <a:r>
              <a:rPr lang="zh-TW" altLang="en-US" sz="3200" dirty="0" smtClean="0"/>
              <a:t>參考教學活動：</a:t>
            </a:r>
            <a:endParaRPr lang="en-US" altLang="zh-TW" sz="3200" dirty="0" smtClean="0"/>
          </a:p>
          <a:p>
            <a:r>
              <a:rPr lang="zh-TW" altLang="en-US" sz="3200" dirty="0" smtClean="0">
                <a:solidFill>
                  <a:prstClr val="black"/>
                </a:solidFill>
              </a:rPr>
              <a:t>    </a:t>
            </a:r>
            <a:r>
              <a:rPr lang="en-US" altLang="zh-TW" sz="3200" dirty="0" smtClean="0">
                <a:solidFill>
                  <a:prstClr val="black"/>
                </a:solidFill>
              </a:rPr>
              <a:t>1.</a:t>
            </a:r>
            <a:r>
              <a:rPr lang="zh-TW" altLang="en-US" sz="3200" dirty="0" smtClean="0">
                <a:solidFill>
                  <a:prstClr val="black"/>
                </a:solidFill>
              </a:rPr>
              <a:t>結合任務</a:t>
            </a:r>
            <a:r>
              <a:rPr lang="en-US" altLang="zh-TW" sz="3200" dirty="0" smtClean="0">
                <a:solidFill>
                  <a:prstClr val="black"/>
                </a:solidFill>
              </a:rPr>
              <a:t>7</a:t>
            </a:r>
            <a:r>
              <a:rPr lang="zh-TW" altLang="en-US" sz="3200" dirty="0" smtClean="0">
                <a:solidFill>
                  <a:prstClr val="black"/>
                </a:solidFill>
              </a:rPr>
              <a:t>，將大人物的事蹟傳播出去</a:t>
            </a:r>
            <a:endParaRPr lang="en-US" altLang="zh-TW" sz="3200" dirty="0" smtClean="0">
              <a:solidFill>
                <a:prstClr val="black"/>
              </a:solidFill>
            </a:endParaRPr>
          </a:p>
          <a:p>
            <a:r>
              <a:rPr lang="zh-TW" altLang="en-US" sz="3200" dirty="0" smtClean="0">
                <a:solidFill>
                  <a:prstClr val="black"/>
                </a:solidFill>
              </a:rPr>
              <a:t>    </a:t>
            </a:r>
            <a:r>
              <a:rPr lang="en-US" altLang="zh-TW" sz="3200" dirty="0" smtClean="0">
                <a:solidFill>
                  <a:prstClr val="black"/>
                </a:solidFill>
              </a:rPr>
              <a:t>2.</a:t>
            </a:r>
            <a:r>
              <a:rPr lang="zh-TW" altLang="en-US" sz="3200" dirty="0" smtClean="0">
                <a:solidFill>
                  <a:prstClr val="black"/>
                </a:solidFill>
              </a:rPr>
              <a:t>完成</a:t>
            </a:r>
            <a:r>
              <a:rPr lang="en-US" altLang="zh-TW" sz="3200" dirty="0" err="1" smtClean="0">
                <a:solidFill>
                  <a:prstClr val="black"/>
                </a:solidFill>
              </a:rPr>
              <a:t>P.28</a:t>
            </a:r>
            <a:r>
              <a:rPr lang="zh-TW" altLang="en-US" sz="3200" dirty="0" smtClean="0">
                <a:solidFill>
                  <a:prstClr val="black"/>
                </a:solidFill>
              </a:rPr>
              <a:t>、</a:t>
            </a:r>
            <a:r>
              <a:rPr lang="en-US" altLang="zh-TW" sz="3200" dirty="0" err="1" smtClean="0">
                <a:solidFill>
                  <a:prstClr val="black"/>
                </a:solidFill>
              </a:rPr>
              <a:t>P.29</a:t>
            </a:r>
            <a:endParaRPr lang="en-US" altLang="zh-TW" sz="3200" dirty="0" smtClean="0">
              <a:solidFill>
                <a:prstClr val="black"/>
              </a:solidFill>
            </a:endParaRPr>
          </a:p>
          <a:p>
            <a:r>
              <a:rPr lang="zh-TW" altLang="en-US" sz="3200" dirty="0" smtClean="0">
                <a:solidFill>
                  <a:prstClr val="black"/>
                </a:solidFill>
              </a:rPr>
              <a:t> </a:t>
            </a:r>
            <a:endParaRPr lang="en-US" altLang="zh-TW" sz="3200" dirty="0" smtClean="0">
              <a:solidFill>
                <a:prstClr val="black"/>
              </a:solidFill>
            </a:endParaRPr>
          </a:p>
          <a:p>
            <a:r>
              <a:rPr lang="zh-TW" altLang="en-US" sz="3200" dirty="0" smtClean="0">
                <a:solidFill>
                  <a:prstClr val="black"/>
                </a:solidFill>
              </a:rPr>
              <a:t>    最後，達成拯救布克斯島的任務</a:t>
            </a:r>
            <a:endParaRPr lang="en-US" altLang="zh-TW" sz="3200" dirty="0" smtClean="0">
              <a:solidFill>
                <a:prstClr val="black"/>
              </a:solidFill>
            </a:endParaRPr>
          </a:p>
          <a:p>
            <a:r>
              <a:rPr lang="zh-TW" altLang="en-US" sz="3200" dirty="0" smtClean="0">
                <a:solidFill>
                  <a:prstClr val="black"/>
                </a:solidFill>
              </a:rPr>
              <a:t>    獎勵由各校自行決定</a:t>
            </a:r>
            <a:endParaRPr lang="zh-TW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zh-TW" altLang="en-US" sz="6000" b="1" dirty="0" smtClean="0">
                <a:solidFill>
                  <a:srgbClr val="7030A0"/>
                </a:solidFill>
                <a:latin typeface="+mn-ea"/>
                <a:ea typeface="+mn-ea"/>
              </a:rPr>
              <a:t>謝謝聆聽</a:t>
            </a:r>
            <a:r>
              <a:rPr lang="en-US" altLang="zh-TW" sz="6000" b="1" dirty="0" smtClean="0">
                <a:solidFill>
                  <a:srgbClr val="7030A0"/>
                </a:solidFill>
                <a:latin typeface="+mn-ea"/>
                <a:ea typeface="+mn-ea"/>
              </a:rPr>
              <a:t/>
            </a:r>
            <a:br>
              <a:rPr lang="en-US" altLang="zh-TW" sz="6000" b="1" dirty="0" smtClean="0">
                <a:solidFill>
                  <a:srgbClr val="7030A0"/>
                </a:solidFill>
                <a:latin typeface="+mn-ea"/>
                <a:ea typeface="+mn-ea"/>
              </a:rPr>
            </a:br>
            <a:r>
              <a:rPr lang="zh-TW" altLang="en-US" sz="6000" b="1" dirty="0">
                <a:solidFill>
                  <a:srgbClr val="7030A0"/>
                </a:solidFill>
                <a:latin typeface="+mn-ea"/>
                <a:ea typeface="+mn-ea"/>
              </a:rPr>
              <a:t>請大家多多指教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</p:spPr>
      </p:pic>
      <p:sp>
        <p:nvSpPr>
          <p:cNvPr id="3" name="標題 1"/>
          <p:cNvSpPr txBox="1">
            <a:spLocks/>
          </p:cNvSpPr>
          <p:nvPr/>
        </p:nvSpPr>
        <p:spPr>
          <a:xfrm>
            <a:off x="467544" y="836712"/>
            <a:ext cx="8229600" cy="782960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itchFamily="34" charset="-120"/>
                <a:ea typeface="微軟正黑體" pitchFamily="34" charset="-120"/>
                <a:cs typeface="+mj-cs"/>
              </a:rPr>
              <a:t>我的圖書館成長日誌</a:t>
            </a:r>
            <a:endParaRPr kumimoji="0" lang="zh-TW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拱形 3"/>
          <p:cNvSpPr/>
          <p:nvPr/>
        </p:nvSpPr>
        <p:spPr>
          <a:xfrm>
            <a:off x="-3721192" y="764306"/>
            <a:ext cx="6093694" cy="6093694"/>
          </a:xfrm>
          <a:prstGeom prst="blockArc">
            <a:avLst>
              <a:gd name="adj1" fmla="val 18900000"/>
              <a:gd name="adj2" fmla="val 2700000"/>
              <a:gd name="adj3" fmla="val 354"/>
            </a:avLst>
          </a:prstGeom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手繪多邊形 4"/>
          <p:cNvSpPr/>
          <p:nvPr/>
        </p:nvSpPr>
        <p:spPr>
          <a:xfrm>
            <a:off x="1838182" y="1967727"/>
            <a:ext cx="2890655" cy="905192"/>
          </a:xfrm>
          <a:custGeom>
            <a:avLst/>
            <a:gdLst>
              <a:gd name="connsiteX0" fmla="*/ 0 w 2890655"/>
              <a:gd name="connsiteY0" fmla="*/ 0 h 905192"/>
              <a:gd name="connsiteX1" fmla="*/ 2890655 w 2890655"/>
              <a:gd name="connsiteY1" fmla="*/ 0 h 905192"/>
              <a:gd name="connsiteX2" fmla="*/ 2890655 w 2890655"/>
              <a:gd name="connsiteY2" fmla="*/ 905192 h 905192"/>
              <a:gd name="connsiteX3" fmla="*/ 0 w 2890655"/>
              <a:gd name="connsiteY3" fmla="*/ 905192 h 905192"/>
              <a:gd name="connsiteX4" fmla="*/ 0 w 2890655"/>
              <a:gd name="connsiteY4" fmla="*/ 0 h 90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0655" h="905192">
                <a:moveTo>
                  <a:pt x="0" y="0"/>
                </a:moveTo>
                <a:lnTo>
                  <a:pt x="2890655" y="0"/>
                </a:lnTo>
                <a:lnTo>
                  <a:pt x="2890655" y="905192"/>
                </a:lnTo>
                <a:lnTo>
                  <a:pt x="0" y="9051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18497" tIns="63500" rIns="63500" bIns="63500" numCol="1" spcCol="1270" anchor="ctr" anchorCtr="0">
            <a:noAutofit/>
          </a:bodyPr>
          <a:lstStyle/>
          <a:p>
            <a:pPr lvl="0" algn="l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sz="2500" kern="1200" dirty="0" smtClean="0"/>
              <a:t>勇闖史馬特（</a:t>
            </a:r>
            <a:r>
              <a:rPr lang="en-US" sz="2500" kern="1200" dirty="0" smtClean="0"/>
              <a:t>Smart</a:t>
            </a:r>
            <a:r>
              <a:rPr lang="zh-TW" sz="2500" kern="1200" dirty="0" smtClean="0"/>
              <a:t>）星球</a:t>
            </a:r>
            <a:endParaRPr lang="zh-TW" altLang="en-US" sz="2500" kern="1200" dirty="0"/>
          </a:p>
        </p:txBody>
      </p:sp>
      <p:sp>
        <p:nvSpPr>
          <p:cNvPr id="6" name="橢圓 5"/>
          <p:cNvSpPr/>
          <p:nvPr/>
        </p:nvSpPr>
        <p:spPr>
          <a:xfrm>
            <a:off x="1406117" y="1864807"/>
            <a:ext cx="1131490" cy="1131490"/>
          </a:xfrm>
          <a:prstGeom prst="ellipse">
            <a:avLst/>
          </a:prstGeom>
          <a:blipFill rotWithShape="0">
            <a:blip r:embed="rId3" cstate="print"/>
            <a:stretch>
              <a:fillRect/>
            </a:stretch>
          </a:blip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手繪多邊形 6"/>
          <p:cNvSpPr/>
          <p:nvPr/>
        </p:nvSpPr>
        <p:spPr>
          <a:xfrm>
            <a:off x="2342238" y="3376967"/>
            <a:ext cx="2993622" cy="905192"/>
          </a:xfrm>
          <a:custGeom>
            <a:avLst/>
            <a:gdLst>
              <a:gd name="connsiteX0" fmla="*/ 0 w 2993622"/>
              <a:gd name="connsiteY0" fmla="*/ 0 h 905192"/>
              <a:gd name="connsiteX1" fmla="*/ 2993622 w 2993622"/>
              <a:gd name="connsiteY1" fmla="*/ 0 h 905192"/>
              <a:gd name="connsiteX2" fmla="*/ 2993622 w 2993622"/>
              <a:gd name="connsiteY2" fmla="*/ 905192 h 905192"/>
              <a:gd name="connsiteX3" fmla="*/ 0 w 2993622"/>
              <a:gd name="connsiteY3" fmla="*/ 905192 h 905192"/>
              <a:gd name="connsiteX4" fmla="*/ 0 w 2993622"/>
              <a:gd name="connsiteY4" fmla="*/ 0 h 90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3622" h="905192">
                <a:moveTo>
                  <a:pt x="0" y="0"/>
                </a:moveTo>
                <a:lnTo>
                  <a:pt x="2993622" y="0"/>
                </a:lnTo>
                <a:lnTo>
                  <a:pt x="2993622" y="905192"/>
                </a:lnTo>
                <a:lnTo>
                  <a:pt x="0" y="9051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18497" tIns="63500" rIns="63500" bIns="63500" numCol="1" spcCol="1270" anchor="ctr" anchorCtr="0">
            <a:noAutofit/>
          </a:bodyPr>
          <a:lstStyle/>
          <a:p>
            <a:pPr lvl="0" algn="l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sz="2500" kern="1200" dirty="0" smtClean="0"/>
              <a:t>拯救布克斯</a:t>
            </a:r>
            <a:r>
              <a:rPr lang="en-US" sz="2500" kern="1200" dirty="0" smtClean="0"/>
              <a:t>(Books)</a:t>
            </a:r>
            <a:r>
              <a:rPr lang="zh-TW" sz="2500" kern="1200" dirty="0" smtClean="0"/>
              <a:t>島</a:t>
            </a:r>
            <a:endParaRPr lang="zh-TW" altLang="en-US" sz="2500" kern="1200" dirty="0"/>
          </a:p>
        </p:txBody>
      </p:sp>
      <p:sp>
        <p:nvSpPr>
          <p:cNvPr id="8" name="橢圓 7"/>
          <p:cNvSpPr/>
          <p:nvPr/>
        </p:nvSpPr>
        <p:spPr>
          <a:xfrm>
            <a:off x="1787271" y="3245407"/>
            <a:ext cx="1131490" cy="1131490"/>
          </a:xfrm>
          <a:prstGeom prst="ellipse">
            <a:avLst/>
          </a:prstGeom>
          <a:blipFill rotWithShape="0">
            <a:blip r:embed="rId4" cstate="print"/>
            <a:stretch>
              <a:fillRect/>
            </a:stretch>
          </a:blip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手繪多邊形 8"/>
          <p:cNvSpPr/>
          <p:nvPr/>
        </p:nvSpPr>
        <p:spPr>
          <a:xfrm>
            <a:off x="1908482" y="4745121"/>
            <a:ext cx="3826011" cy="905192"/>
          </a:xfrm>
          <a:custGeom>
            <a:avLst/>
            <a:gdLst>
              <a:gd name="connsiteX0" fmla="*/ 0 w 3826011"/>
              <a:gd name="connsiteY0" fmla="*/ 0 h 905192"/>
              <a:gd name="connsiteX1" fmla="*/ 3826011 w 3826011"/>
              <a:gd name="connsiteY1" fmla="*/ 0 h 905192"/>
              <a:gd name="connsiteX2" fmla="*/ 3826011 w 3826011"/>
              <a:gd name="connsiteY2" fmla="*/ 905192 h 905192"/>
              <a:gd name="connsiteX3" fmla="*/ 0 w 3826011"/>
              <a:gd name="connsiteY3" fmla="*/ 905192 h 905192"/>
              <a:gd name="connsiteX4" fmla="*/ 0 w 3826011"/>
              <a:gd name="connsiteY4" fmla="*/ 0 h 90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6011" h="905192">
                <a:moveTo>
                  <a:pt x="0" y="0"/>
                </a:moveTo>
                <a:lnTo>
                  <a:pt x="3826011" y="0"/>
                </a:lnTo>
                <a:lnTo>
                  <a:pt x="3826011" y="905192"/>
                </a:lnTo>
                <a:lnTo>
                  <a:pt x="0" y="905192"/>
                </a:lnTo>
                <a:lnTo>
                  <a:pt x="0" y="0"/>
                </a:lnTo>
                <a:close/>
              </a:path>
            </a:pathLst>
          </a:custGeom>
          <a:solidFill>
            <a:srgbClr val="0033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18497" tIns="60960" rIns="60960" bIns="60960" numCol="1" spcCol="1270" anchor="ctr" anchorCtr="0">
            <a:noAutofit/>
          </a:bodyPr>
          <a:lstStyle/>
          <a:p>
            <a:pPr lvl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sz="2400" kern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破解賽恩思</a:t>
            </a:r>
            <a:r>
              <a:rPr lang="en-US" altLang="zh-TW" sz="2400" kern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400" kern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sz="2400" kern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</a:t>
            </a:r>
            <a:r>
              <a:rPr lang="en-US" sz="2400" kern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Science</a:t>
            </a:r>
            <a:r>
              <a:rPr lang="zh-TW" sz="2400" kern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）密碼</a:t>
            </a:r>
            <a:endParaRPr lang="zh-TW" altLang="en-US" sz="2400" kern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橢圓 9">
            <a:hlinkClick r:id="rId5" action="ppaction://hlinkfile"/>
          </p:cNvPr>
          <p:cNvSpPr/>
          <p:nvPr/>
        </p:nvSpPr>
        <p:spPr>
          <a:xfrm>
            <a:off x="1406117" y="4601102"/>
            <a:ext cx="1131490" cy="1131490"/>
          </a:xfrm>
          <a:prstGeom prst="ellipse">
            <a:avLst/>
          </a:prstGeom>
          <a:blipFill rotWithShape="0">
            <a:blip r:embed="rId6" cstate="print"/>
            <a:stretch>
              <a:fillRect/>
            </a:stretch>
          </a:blip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圓角矩形 10">
            <a:hlinkClick r:id="rId7" action="ppaction://hlinkfile"/>
          </p:cNvPr>
          <p:cNvSpPr/>
          <p:nvPr/>
        </p:nvSpPr>
        <p:spPr>
          <a:xfrm>
            <a:off x="6084168" y="1844824"/>
            <a:ext cx="2581944" cy="4176464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能力指標</a:t>
            </a:r>
            <a:endParaRPr lang="en-US" altLang="zh-TW" sz="3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TW" altLang="zh-TW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圖書</a:t>
            </a: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利用</a:t>
            </a:r>
            <a:endParaRPr lang="en-US" altLang="zh-TW" sz="3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TW" altLang="zh-TW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閱讀素養</a:t>
            </a:r>
            <a:endParaRPr lang="en-US" altLang="zh-TW" sz="3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TW" altLang="zh-TW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資訊</a:t>
            </a:r>
            <a:r>
              <a:rPr lang="zh-TW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素養</a:t>
            </a:r>
            <a:endParaRPr lang="zh-TW" altLang="en-US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12" name="Picture 2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984" y="4601107"/>
            <a:ext cx="1304019" cy="1152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</p:spPr>
      </p:pic>
      <p:sp>
        <p:nvSpPr>
          <p:cNvPr id="3" name="標題 1"/>
          <p:cNvSpPr txBox="1">
            <a:spLocks/>
          </p:cNvSpPr>
          <p:nvPr/>
        </p:nvSpPr>
        <p:spPr>
          <a:xfrm>
            <a:off x="457200" y="188640"/>
            <a:ext cx="8229600" cy="8549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圖書資訊利用教育教學綱要</a:t>
            </a:r>
            <a:endParaRPr kumimoji="0" lang="zh-TW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j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3" t="10824" r="9846" b="6927"/>
          <a:stretch/>
        </p:blipFill>
        <p:spPr bwMode="auto">
          <a:xfrm>
            <a:off x="0" y="908720"/>
            <a:ext cx="9020014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4355976" y="980728"/>
            <a:ext cx="2376264" cy="5184576"/>
          </a:xfrm>
          <a:prstGeom prst="roundRect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</p:spPr>
      </p:pic>
      <p:graphicFrame>
        <p:nvGraphicFramePr>
          <p:cNvPr id="3" name="內容版面配置區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7989887"/>
              </p:ext>
            </p:extLst>
          </p:nvPr>
        </p:nvGraphicFramePr>
        <p:xfrm>
          <a:off x="2195737" y="260647"/>
          <a:ext cx="6552727" cy="6120682"/>
        </p:xfrm>
        <a:graphic>
          <a:graphicData uri="http://schemas.openxmlformats.org/drawingml/2006/table">
            <a:tbl>
              <a:tblPr/>
              <a:tblGrid>
                <a:gridCol w="3168351"/>
                <a:gridCol w="3384376"/>
              </a:tblGrid>
              <a:tr h="289503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Times New Roman"/>
                          <a:ea typeface="微軟正黑體"/>
                        </a:rPr>
                        <a:t>三年級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  <a:latin typeface="Times New Roman"/>
                          <a:ea typeface="微軟正黑體"/>
                        </a:rPr>
                        <a:t>四年級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</a:tr>
              <a:tr h="584880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Times New Roman"/>
                          <a:ea typeface="微軟正黑體"/>
                        </a:rPr>
                        <a:t>參觀公共圖書館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Times New Roman"/>
                          <a:ea typeface="微軟正黑體"/>
                        </a:rPr>
                        <a:t>參與圖書館的各項活動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922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Times New Roman"/>
                          <a:ea typeface="微軟正黑體"/>
                        </a:rPr>
                        <a:t>了解圖書的演變發展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Times New Roman"/>
                          <a:ea typeface="微軟正黑體"/>
                        </a:rPr>
                        <a:t>會做一本完整的圖書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057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Times New Roman"/>
                          <a:ea typeface="微軟正黑體"/>
                        </a:rPr>
                        <a:t>會選擇特定類別的書籍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Times New Roman"/>
                          <a:ea typeface="微軟正黑體"/>
                        </a:rPr>
                        <a:t>認識索書號的意義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922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Times New Roman"/>
                          <a:ea typeface="微軟正黑體"/>
                        </a:rPr>
                        <a:t>會檢索校內圖書館的館藏目錄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Times New Roman"/>
                          <a:ea typeface="微軟正黑體"/>
                        </a:rPr>
                        <a:t>能運用校內圖書館系統各項功能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82922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  <a:latin typeface="Times New Roman"/>
                          <a:ea typeface="微軟正黑體"/>
                        </a:rPr>
                        <a:t>會查詢數位化字典、百科全書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Times New Roman"/>
                          <a:ea typeface="微軟正黑體"/>
                        </a:rPr>
                        <a:t>認識其它各類型的參考資源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7191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Times New Roman"/>
                          <a:ea typeface="微軟正黑體"/>
                        </a:rPr>
                        <a:t>預測與連結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Times New Roman"/>
                          <a:ea typeface="微軟正黑體"/>
                        </a:rPr>
                        <a:t>提問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74383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微軟正黑體"/>
                        </a:rPr>
                        <a:t>學習如何閱讀各類圖書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微軟正黑體"/>
                        </a:rPr>
                        <a:t>(</a:t>
                      </a:r>
                      <a:r>
                        <a:rPr lang="zh-TW" sz="16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微軟正黑體"/>
                        </a:rPr>
                        <a:t>科普書等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微軟正黑體"/>
                        </a:rPr>
                        <a:t>)</a:t>
                      </a:r>
                      <a:endParaRPr lang="zh-TW" sz="1600" kern="100" dirty="0">
                        <a:effectLst/>
                        <a:latin typeface="Times New Roman"/>
                        <a:ea typeface="微軟正黑體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微軟正黑體"/>
                        </a:rPr>
                        <a:t>學習如何閱讀各類圖書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微軟正黑體"/>
                        </a:rPr>
                        <a:t>(</a:t>
                      </a:r>
                      <a:r>
                        <a:rPr lang="zh-TW" sz="16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微軟正黑體"/>
                        </a:rPr>
                        <a:t>名人傳記等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微軟正黑體"/>
                        </a:rPr>
                        <a:t>)</a:t>
                      </a:r>
                      <a:endParaRPr lang="zh-TW" sz="1600" kern="100" dirty="0">
                        <a:effectLst/>
                        <a:latin typeface="Times New Roman"/>
                        <a:ea typeface="微軟正黑體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10057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Times New Roman"/>
                          <a:ea typeface="微軟正黑體"/>
                        </a:rPr>
                        <a:t>能參與閱讀討論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Times New Roman"/>
                          <a:ea typeface="微軟正黑體"/>
                        </a:rPr>
                        <a:t>以多元方式呈現閱讀內容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922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  <a:latin typeface="Times New Roman"/>
                          <a:ea typeface="微軟正黑體"/>
                        </a:rPr>
                        <a:t>會使用電子書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Times New Roman"/>
                          <a:ea typeface="微軟正黑體"/>
                        </a:rPr>
                        <a:t>會使用網路搜尋引擎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923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微軟正黑體"/>
                        </a:rPr>
                        <a:t>能定義問題並能尋找解決問題的策略</a:t>
                      </a:r>
                      <a:endParaRPr lang="zh-TW" sz="1600" kern="100" dirty="0">
                        <a:effectLst/>
                        <a:latin typeface="Times New Roman"/>
                        <a:ea typeface="微軟正黑體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微軟正黑體"/>
                        </a:rPr>
                        <a:t>能使用資訊並遵守著作權</a:t>
                      </a:r>
                      <a:endParaRPr lang="zh-TW" sz="1600" kern="100" dirty="0">
                        <a:effectLst/>
                        <a:latin typeface="Times New Roman"/>
                        <a:ea typeface="微軟正黑體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3" t="13143" r="76536" b="6927"/>
          <a:stretch/>
        </p:blipFill>
        <p:spPr bwMode="auto">
          <a:xfrm>
            <a:off x="251521" y="260648"/>
            <a:ext cx="1584176" cy="6120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255682"/>
              </p:ext>
            </p:extLst>
          </p:nvPr>
        </p:nvGraphicFramePr>
        <p:xfrm>
          <a:off x="365881" y="525815"/>
          <a:ext cx="8388424" cy="58063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4010"/>
                <a:gridCol w="2245970"/>
                <a:gridCol w="4458444"/>
              </a:tblGrid>
              <a:tr h="3418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</a:rPr>
                        <a:t>主題</a:t>
                      </a:r>
                      <a:endParaRPr lang="zh-TW" sz="12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</a:rPr>
                        <a:t>綱要主題</a:t>
                      </a:r>
                      <a:endParaRPr lang="zh-TW" sz="12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</a:rPr>
                        <a:t>對應能力指標</a:t>
                      </a:r>
                      <a:endParaRPr lang="zh-TW" sz="12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163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任務</a:t>
                      </a: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：</a:t>
                      </a:r>
                    </a:p>
                    <a:p>
                      <a:pPr indent="1524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發現書精靈的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前世今生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了解圖書的演變發展</a:t>
                      </a:r>
                      <a:endParaRPr lang="en-US" altLang="zh-TW" sz="16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lvl="0" indent="-342900" algn="just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TW" altLang="en-US" sz="1600" kern="1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預測與連結</a:t>
                      </a:r>
                      <a:endParaRPr lang="zh-TW" sz="1600" kern="1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語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] 5-2-14-2 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能理解在閱讀過程中所觀察到的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訊息。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0" marB="0"/>
                </a:tc>
              </a:tr>
              <a:tr h="228838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任務</a:t>
                      </a: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：</a:t>
                      </a:r>
                    </a:p>
                    <a:p>
                      <a:pPr indent="1524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有了索書號，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什麼書都找得到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認識索書號的意義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] 1-2-1 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了解資訊科技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如，網際網路、電子書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及資料庫等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在日常生活之應用。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語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] 5-2-6-1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能利用圖書館檢索資料，增進自學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的能力。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自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] 1-2-1-1 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察覺事物具有可辨識的特徵和屬性。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自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] 1-2-2-4 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知道依目的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或屬性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不同，可做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不同的分類。</a:t>
                      </a:r>
                      <a:endParaRPr lang="zh-TW" altLang="en-US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0" marB="0"/>
                </a:tc>
              </a:tr>
              <a:tr h="18068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任務</a:t>
                      </a: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：</a:t>
                      </a:r>
                    </a:p>
                    <a:p>
                      <a:pPr indent="1524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搜尋書精靈的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方法，你會嗎？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zh-TW" altLang="en-US" sz="16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會檢索校內圖書館的館藏目錄</a:t>
                      </a:r>
                      <a:endParaRPr kumimoji="0" lang="en-US" altLang="zh-TW" sz="1600" b="0" i="0" u="none" strike="noStrike" kern="1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zh-TW" altLang="en-US" sz="16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能運用校內圖書館系統各項功能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語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] 5-2-6-1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能利用圖書館檢索資料，增進自學的能力。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] 1-2-1 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了解資訊科技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如，網際網路、電子書及資料庫等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在日常生活之應用。</a:t>
                      </a:r>
                      <a:endParaRPr lang="zh-TW" altLang="en-US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</p:spPr>
      </p:pic>
      <p:graphicFrame>
        <p:nvGraphicFramePr>
          <p:cNvPr id="3" name="內容版面配置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6936591"/>
              </p:ext>
            </p:extLst>
          </p:nvPr>
        </p:nvGraphicFramePr>
        <p:xfrm>
          <a:off x="107504" y="116633"/>
          <a:ext cx="8712968" cy="57134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6224"/>
                <a:gridCol w="2016224"/>
                <a:gridCol w="4680520"/>
              </a:tblGrid>
              <a:tr h="2133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</a:rPr>
                        <a:t>主題</a:t>
                      </a:r>
                      <a:endParaRPr lang="zh-TW" sz="1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</a:rPr>
                        <a:t>綱要主題</a:t>
                      </a:r>
                      <a:endParaRPr lang="zh-TW" sz="1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effectLst/>
                        </a:rPr>
                        <a:t>對應能力指標</a:t>
                      </a:r>
                      <a:endParaRPr lang="zh-TW" sz="1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3896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Calibri"/>
                          <a:ea typeface="新細明體"/>
                          <a:cs typeface="Times New Roman"/>
                        </a:rPr>
                        <a:t>任務</a:t>
                      </a:r>
                      <a:r>
                        <a:rPr lang="en-US" sz="1400" kern="100" dirty="0">
                          <a:effectLst/>
                          <a:latin typeface="Calibri"/>
                          <a:ea typeface="新細明體"/>
                          <a:cs typeface="Times New Roman"/>
                        </a:rPr>
                        <a:t>4</a:t>
                      </a:r>
                      <a:r>
                        <a:rPr lang="zh-TW" sz="1400" kern="100" dirty="0">
                          <a:effectLst/>
                          <a:latin typeface="Calibri"/>
                          <a:ea typeface="新細明體"/>
                          <a:cs typeface="Times New Roman"/>
                        </a:rPr>
                        <a:t>：</a:t>
                      </a:r>
                    </a:p>
                    <a:p>
                      <a:pPr indent="1524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effectLst/>
                          <a:latin typeface="+mn-lt"/>
                          <a:ea typeface="+mn-ea"/>
                          <a:cs typeface="Times New Roman"/>
                        </a:rPr>
                        <a:t>DIY</a:t>
                      </a:r>
                      <a:r>
                        <a:rPr lang="zh-TW" altLang="en-US" sz="1400" kern="100" dirty="0" smtClean="0">
                          <a:effectLst/>
                          <a:latin typeface="+mn-lt"/>
                          <a:ea typeface="+mn-ea"/>
                          <a:cs typeface="Times New Roman"/>
                        </a:rPr>
                        <a:t>書精靈</a:t>
                      </a:r>
                      <a:endParaRPr lang="zh-TW" sz="1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TW" altLang="en-US" sz="1600" kern="100" dirty="0" smtClean="0">
                          <a:effectLst/>
                          <a:latin typeface="+mn-lt"/>
                          <a:ea typeface="+mn-ea"/>
                          <a:cs typeface="Times New Roman"/>
                        </a:rPr>
                        <a:t>會查詢數位化字典、百科全書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TW" altLang="en-US" sz="1600" kern="100" dirty="0" smtClean="0">
                          <a:effectLst/>
                          <a:latin typeface="+mn-lt"/>
                          <a:ea typeface="+mn-ea"/>
                          <a:cs typeface="Times New Roman"/>
                        </a:rPr>
                        <a:t>會做一本完整的圖書</a:t>
                      </a:r>
                      <a:endParaRPr lang="en-US" altLang="zh-TW" sz="1600" kern="100" dirty="0" smtClean="0"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TW" altLang="en-US" sz="1600" kern="100" dirty="0" smtClean="0">
                          <a:effectLst/>
                          <a:latin typeface="+mn-lt"/>
                          <a:ea typeface="+mn-ea"/>
                          <a:cs typeface="Times New Roman"/>
                        </a:rPr>
                        <a:t>認識其它各類型的參考資源</a:t>
                      </a:r>
                      <a:endParaRPr lang="zh-TW" sz="1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語</a:t>
                      </a:r>
                      <a:r>
                        <a:rPr lang="en-US" altLang="zh-TW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] 4-2-2-2 </a:t>
                      </a:r>
                      <a:r>
                        <a:rPr lang="zh-TW" altLang="en-US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會使用數位化字辭典。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語</a:t>
                      </a:r>
                      <a:r>
                        <a:rPr lang="en-US" altLang="zh-TW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] 5-1-6</a:t>
                      </a:r>
                      <a:r>
                        <a:rPr lang="zh-TW" altLang="en-US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認識並學會使用字典、</a:t>
                      </a:r>
                      <a:r>
                        <a:rPr lang="en-US" altLang="zh-TW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zh-TW" altLang="en-US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兒童</a:t>
                      </a:r>
                      <a:r>
                        <a:rPr lang="en-US" altLang="zh-TW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)</a:t>
                      </a:r>
                      <a:r>
                        <a:rPr lang="zh-TW" altLang="en-US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百科全書等工具書，以輔助閱讀。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語</a:t>
                      </a:r>
                      <a:r>
                        <a:rPr lang="en-US" altLang="zh-TW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] 5-2-6</a:t>
                      </a:r>
                      <a:r>
                        <a:rPr lang="zh-TW" altLang="en-US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能熟練利用工具書，養成自我解決問題的能力。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語</a:t>
                      </a:r>
                      <a:r>
                        <a:rPr lang="en-US" altLang="zh-TW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] 6-2-1-2 </a:t>
                      </a:r>
                      <a:r>
                        <a:rPr lang="zh-TW" altLang="en-US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能相互觀摩作品。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語</a:t>
                      </a:r>
                      <a:r>
                        <a:rPr lang="en-US" altLang="zh-TW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] 6-2-4-3 </a:t>
                      </a:r>
                      <a:r>
                        <a:rPr lang="zh-TW" altLang="en-US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練習利用不同的途徑和方式，蒐集各類可供寫作的材料，並練習選擇材料，進行寫作。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語</a:t>
                      </a:r>
                      <a:r>
                        <a:rPr lang="en-US" altLang="zh-TW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] 6-2-10 </a:t>
                      </a:r>
                      <a:r>
                        <a:rPr lang="zh-TW" altLang="en-US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能發揮想像力，嘗試創作，並欣賞自己的作品。</a:t>
                      </a:r>
                      <a:endParaRPr lang="zh-TW" altLang="en-US" sz="1600" kern="100" dirty="0">
                        <a:effectLst/>
                        <a:latin typeface="微軟正黑體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4250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Calibri"/>
                          <a:ea typeface="新細明體"/>
                          <a:cs typeface="Times New Roman"/>
                        </a:rPr>
                        <a:t>任務</a:t>
                      </a:r>
                      <a:r>
                        <a:rPr lang="en-US" sz="1400" kern="100" dirty="0">
                          <a:effectLst/>
                          <a:latin typeface="Calibri"/>
                          <a:ea typeface="新細明體"/>
                          <a:cs typeface="Times New Roman"/>
                        </a:rPr>
                        <a:t>5</a:t>
                      </a:r>
                      <a:r>
                        <a:rPr lang="zh-TW" sz="1400" kern="100" dirty="0">
                          <a:effectLst/>
                          <a:latin typeface="Calibri"/>
                          <a:ea typeface="新細明體"/>
                          <a:cs typeface="Times New Roman"/>
                        </a:rPr>
                        <a:t>：</a:t>
                      </a:r>
                    </a:p>
                    <a:p>
                      <a:pPr marL="0" indent="152400" algn="just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400" b="1" kern="1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拜訪智慧巨人</a:t>
                      </a:r>
                      <a:endParaRPr lang="en-US" altLang="zh-TW" sz="1400" b="1" kern="1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TW" altLang="en-US" sz="1600" kern="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參觀公共圖書館</a:t>
                      </a:r>
                      <a:endParaRPr lang="en-US" altLang="zh-TW" sz="1600" kern="1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TW" altLang="en-US" sz="1600" kern="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參與圖書館的各項活動</a:t>
                      </a:r>
                      <a:endParaRPr lang="zh-TW" sz="1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綜</a:t>
                      </a:r>
                      <a:r>
                        <a:rPr lang="en-US" altLang="zh-TW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] 2-2-4 </a:t>
                      </a:r>
                      <a:r>
                        <a:rPr lang="zh-TW" altLang="en-US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樂於嘗試使用社區機構與資源。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綜</a:t>
                      </a:r>
                      <a:r>
                        <a:rPr lang="en-US" altLang="zh-TW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] 3-2-4 </a:t>
                      </a:r>
                      <a:r>
                        <a:rPr lang="zh-TW" altLang="en-US" sz="1600" kern="100" dirty="0" smtClean="0">
                          <a:effectLst/>
                          <a:latin typeface="微軟正黑體"/>
                          <a:ea typeface="+mn-ea"/>
                          <a:cs typeface="Times New Roman"/>
                        </a:rPr>
                        <a:t>參與社區各種文化活動，體會文化與生活的關係。</a:t>
                      </a:r>
                      <a:endParaRPr lang="zh-TW" altLang="en-US" sz="1600" kern="100" dirty="0">
                        <a:effectLst/>
                        <a:latin typeface="微軟正黑體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0" y="188640"/>
          <a:ext cx="9144000" cy="61926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15967"/>
                <a:gridCol w="2115967"/>
                <a:gridCol w="4912066"/>
              </a:tblGrid>
              <a:tr h="4608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</a:rPr>
                        <a:t>主題</a:t>
                      </a:r>
                      <a:endParaRPr lang="zh-TW" sz="1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</a:rPr>
                        <a:t>綱要主題</a:t>
                      </a:r>
                      <a:endParaRPr lang="zh-TW" sz="1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</a:rPr>
                        <a:t>對應能力指標</a:t>
                      </a:r>
                      <a:endParaRPr lang="zh-TW" sz="1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31792"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TW" sz="1600" kern="100" dirty="0" smtClean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  <a:p>
                      <a:pPr marL="0" algn="just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00" dirty="0" smtClean="0">
                          <a:solidFill>
                            <a:schemeClr val="lt1"/>
                          </a:solidFill>
                          <a:effectLst/>
                          <a:latin typeface="Calibri"/>
                          <a:ea typeface="新細明體"/>
                          <a:cs typeface="Times New Roman"/>
                        </a:rPr>
                        <a:t>任務</a:t>
                      </a:r>
                      <a:r>
                        <a:rPr lang="en-US" sz="1600" b="1" kern="100" dirty="0" smtClean="0">
                          <a:solidFill>
                            <a:schemeClr val="lt1"/>
                          </a:solidFill>
                          <a:effectLst/>
                          <a:latin typeface="Calibri"/>
                          <a:ea typeface="新細明體"/>
                          <a:cs typeface="Times New Roman"/>
                        </a:rPr>
                        <a:t>6</a:t>
                      </a:r>
                      <a:r>
                        <a:rPr lang="zh-TW" sz="1600" b="1" kern="100" dirty="0" smtClean="0">
                          <a:solidFill>
                            <a:schemeClr val="lt1"/>
                          </a:solidFill>
                          <a:effectLst/>
                          <a:latin typeface="Calibri"/>
                          <a:ea typeface="新細明體"/>
                          <a:cs typeface="Times New Roman"/>
                        </a:rPr>
                        <a:t>：</a:t>
                      </a:r>
                      <a:endParaRPr lang="zh-TW" sz="1600" b="1" kern="100" dirty="0">
                        <a:solidFill>
                          <a:schemeClr val="lt1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  <a:p>
                      <a:pPr marL="0" indent="152400" algn="just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b="1" kern="100" dirty="0" smtClean="0">
                          <a:solidFill>
                            <a:schemeClr val="lt1"/>
                          </a:solidFill>
                          <a:effectLst/>
                          <a:latin typeface="Calibri"/>
                          <a:ea typeface="新細明體"/>
                          <a:cs typeface="Times New Roman"/>
                        </a:rPr>
                        <a:t>逛逛動物園</a:t>
                      </a:r>
                      <a:endParaRPr lang="en-US" altLang="zh-TW" sz="1600" b="1" kern="100" dirty="0" smtClean="0">
                        <a:solidFill>
                          <a:schemeClr val="lt1"/>
                        </a:solidFill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kern="100" noProof="0" dirty="0" smtClean="0">
                          <a:solidFill>
                            <a:schemeClr val="lt1"/>
                          </a:solidFill>
                          <a:effectLst/>
                          <a:latin typeface="Calibri"/>
                          <a:ea typeface="新細明體"/>
                          <a:cs typeface="Times New Roman"/>
                        </a:rPr>
                        <a:t>任務</a:t>
                      </a:r>
                      <a:r>
                        <a:rPr lang="en-US" altLang="zh-TW" sz="1600" b="1" kern="100" noProof="0" dirty="0" smtClean="0">
                          <a:solidFill>
                            <a:schemeClr val="lt1"/>
                          </a:solidFill>
                          <a:effectLst/>
                          <a:latin typeface="Calibri"/>
                          <a:ea typeface="新細明體"/>
                          <a:cs typeface="Times New Roman"/>
                        </a:rPr>
                        <a:t>7</a:t>
                      </a:r>
                      <a:r>
                        <a:rPr lang="zh-TW" altLang="en-US" sz="1600" b="1" kern="100" noProof="0" dirty="0" smtClean="0">
                          <a:solidFill>
                            <a:schemeClr val="lt1"/>
                          </a:solidFill>
                          <a:effectLst/>
                          <a:latin typeface="Calibri"/>
                          <a:ea typeface="新細明體"/>
                          <a:cs typeface="Times New Roman"/>
                        </a:rPr>
                        <a:t>：</a:t>
                      </a:r>
                    </a:p>
                    <a:p>
                      <a:pPr marL="0" marR="0" lvl="0" indent="15240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kern="100" noProof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遇見大人物</a:t>
                      </a:r>
                      <a:endParaRPr lang="zh-TW" sz="1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zh-TW" altLang="zh-TW" sz="1600" b="0" i="0" u="none" strike="noStrike" kern="1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會選擇特定類別的書籍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zh-TW" altLang="zh-TW" sz="1600" b="0" i="0" u="none" strike="noStrike" kern="1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預測與連結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zh-TW" altLang="zh-TW" sz="1600" b="0" i="0" u="none" strike="noStrike" kern="1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學習如何閱讀各類圖書（科普書等）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zh-TW" altLang="zh-TW" sz="1600" b="0" i="0" u="none" strike="noStrike" kern="1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能參與閱讀討論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zh-TW" altLang="zh-TW" sz="1600" b="0" i="0" u="none" strike="noStrike" kern="1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能定義問題並能</a:t>
                      </a:r>
                      <a:r>
                        <a:rPr kumimoji="0" lang="zh-TW" altLang="en-US" sz="1600" b="0" i="0" u="none" strike="noStrike" kern="1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尋找解決</a:t>
                      </a:r>
                      <a:r>
                        <a:rPr kumimoji="0" lang="zh-TW" altLang="zh-TW" sz="1600" b="0" i="0" u="none" strike="noStrike" kern="1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問題的策略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zh-TW" altLang="zh-TW" sz="1600" b="0" i="0" u="none" strike="noStrike" kern="1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提問</a:t>
                      </a:r>
                      <a:endParaRPr kumimoji="0" lang="en-US" altLang="zh-TW" sz="1600" b="0" i="0" u="none" strike="noStrike" kern="1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zh-TW" altLang="zh-TW" sz="1600" b="0" i="0" u="none" strike="noStrike" kern="1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學習如何閱讀各類圖書（名人傳記等）</a:t>
                      </a:r>
                    </a:p>
                    <a:p>
                      <a:endParaRPr lang="zh-TW" altLang="zh-TW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資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] 1-2-1 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了解資訊科技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(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如，網際網路、電子書及資料庫等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在日常生活之應用。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語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] 5-2-3 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能認識文章的各種表述方式。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語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] 5-2-4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能閱讀不同表述方式的文章，擴充閱讀範圍。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語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] 5-2-5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能利用不同的閱讀方法，增進閱讀的能力。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語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] 5-2-6-1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能利用圖書館檢索資料，增進自學的能力。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語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] 5-2-8 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能共同討論閱讀的內容，並分享心得。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語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] 5-2-9 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能結合電腦科技，提高語文與資訊互動學習和應用能力。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語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] 5-2-14-4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學會自己提問，自己回答的方法，幫助自己理解文章的內容。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語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] 3-2-1-1 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在討論問題或交換意見時，能清楚說出自己的意思。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自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] 1-2-5-2 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能傾聽別人的報告，並能清楚的表達自己的意思。</a:t>
                      </a:r>
                      <a:endParaRPr lang="zh-TW" altLang="en-US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</p:spPr>
      </p:pic>
      <p:graphicFrame>
        <p:nvGraphicFramePr>
          <p:cNvPr id="3" name="內容版面配置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264318"/>
              </p:ext>
            </p:extLst>
          </p:nvPr>
        </p:nvGraphicFramePr>
        <p:xfrm>
          <a:off x="0" y="116633"/>
          <a:ext cx="8964489" cy="59046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00340"/>
                <a:gridCol w="1852167"/>
                <a:gridCol w="5111982"/>
              </a:tblGrid>
              <a:tr h="3875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</a:rPr>
                        <a:t>主題</a:t>
                      </a:r>
                      <a:endParaRPr lang="zh-TW" sz="16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綱要主題</a:t>
                      </a:r>
                      <a:endParaRPr lang="zh-TW" sz="16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對應能力指標</a:t>
                      </a:r>
                      <a:endParaRPr lang="zh-TW" sz="16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26776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任務</a:t>
                      </a:r>
                      <a:r>
                        <a:rPr 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8</a:t>
                      </a:r>
                      <a:r>
                        <a:rPr 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：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indent="1524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互動電子書</a:t>
                      </a:r>
                    </a:p>
                    <a:p>
                      <a:pPr indent="1524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的魔法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會使用電子書</a:t>
                      </a:r>
                      <a:endParaRPr lang="en-US" altLang="zh-TW" sz="16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TW" altLang="en-US" sz="1600" kern="1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會使用網路搜尋引擎</a:t>
                      </a:r>
                      <a:endParaRPr lang="zh-TW" sz="1600" kern="1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] 1-2-1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了解資訊科技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如，網際網路、電子書及資料庫等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在日常生活之應用。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語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] 5-2-9-1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能利用電腦和其他科技產品，提升語文認知和應用能力。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自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] 1-2-5-3 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能由電話、報紙、圖書、網路與媒體獲得資訊。</a:t>
                      </a:r>
                    </a:p>
                  </a:txBody>
                  <a:tcPr marL="68580" marR="68580" marT="0" marB="0"/>
                </a:tc>
              </a:tr>
              <a:tr h="13595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任務</a:t>
                      </a:r>
                      <a:r>
                        <a:rPr 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9</a:t>
                      </a:r>
                      <a:r>
                        <a:rPr 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：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indent="1524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智慧財產有智慧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能使用資訊並遵守著作權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] 1-2-1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能瞭解資訊科技在日常生活之應用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] 5-2-1 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能遵守網路使用規範。</a:t>
                      </a:r>
                    </a:p>
                  </a:txBody>
                  <a:tcPr marL="68580" marR="68580" marT="0" marB="0"/>
                </a:tc>
              </a:tr>
              <a:tr h="188980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任務</a:t>
                      </a:r>
                      <a:r>
                        <a:rPr 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</a:t>
                      </a:r>
                      <a:r>
                        <a:rPr 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：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indent="1524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布克斯島藝文</a:t>
                      </a:r>
                    </a:p>
                    <a:p>
                      <a:pPr indent="1524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慶功宴！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zh-TW" altLang="en-US" sz="16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以多元方式呈現閱讀內容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語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]5-2-14-3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能從閱讀的材料中，培養分析歸納的能力。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[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語</a:t>
                      </a:r>
                      <a:r>
                        <a:rPr lang="en-US" altLang="zh-TW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] 6-2-4-3 </a:t>
                      </a:r>
                      <a:r>
                        <a:rPr lang="zh-TW" altLang="en-US" sz="16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練習利用不同的途徑和方式，蒐集各類可供寫作的材料，並練習選擇材料，進行寫作。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</p:spPr>
      </p:pic>
      <p:sp>
        <p:nvSpPr>
          <p:cNvPr id="4" name="內容版面配置區 2"/>
          <p:cNvSpPr txBox="1">
            <a:spLocks/>
          </p:cNvSpPr>
          <p:nvPr/>
        </p:nvSpPr>
        <p:spPr>
          <a:xfrm>
            <a:off x="467544" y="1515020"/>
            <a:ext cx="8229600" cy="4938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任務</a:t>
            </a:r>
            <a:r>
              <a:rPr kumimoji="0" lang="en-US" altLang="zh-TW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TW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：發現書精靈的前世今生</a:t>
            </a:r>
            <a:endParaRPr kumimoji="0" lang="en-US" altLang="zh-TW" sz="3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參考教學活動：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請老師準備若干組書精靈的演變流程小卡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請學生分組排列演變流程小卡，並上台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   發表排列理由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請老師公布正確的演變流程並歸納演變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   之理由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請學生完成日誌</a:t>
            </a:r>
            <a:r>
              <a:rPr kumimoji="0" lang="en-US" altLang="zh-TW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p.8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TW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p.9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836712"/>
            <a:ext cx="7127875" cy="720477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>
              <a:solidFill>
                <a:prstClr val="white"/>
              </a:solidFill>
            </a:endParaRPr>
          </a:p>
        </p:txBody>
      </p:sp>
      <p:sp>
        <p:nvSpPr>
          <p:cNvPr id="6" name="標題 1"/>
          <p:cNvSpPr txBox="1">
            <a:spLocks/>
          </p:cNvSpPr>
          <p:nvPr/>
        </p:nvSpPr>
        <p:spPr bwMode="auto">
          <a:xfrm>
            <a:off x="251520" y="836712"/>
            <a:ext cx="7410809" cy="748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TW" altLang="en-US" sz="4000" b="1" dirty="0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t>參考教學活動規劃 </a:t>
            </a:r>
            <a:endParaRPr lang="zh-TW" altLang="en-US" sz="2800" b="1" dirty="0">
              <a:solidFill>
                <a:prstClr val="white"/>
              </a:solidFill>
              <a:effectLst>
                <a:reflection blurRad="6350" stA="55000" endA="300" endPos="45500" dir="5400000" sy="-100000" algn="bl" rotWithShape="0"/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八邊形 7"/>
          <p:cNvSpPr/>
          <p:nvPr/>
        </p:nvSpPr>
        <p:spPr>
          <a:xfrm>
            <a:off x="7452320" y="1556792"/>
            <a:ext cx="1211671" cy="1152128"/>
          </a:xfrm>
          <a:prstGeom prst="octagon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適用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三年級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1391</Words>
  <Application>Microsoft Office PowerPoint</Application>
  <PresentationFormat>如螢幕大小 (4:3)</PresentationFormat>
  <Paragraphs>201</Paragraphs>
  <Slides>19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19</vt:i4>
      </vt:variant>
    </vt:vector>
  </HeadingPairs>
  <TitlesOfParts>
    <vt:vector size="20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謝謝聆聽 請大家多多指教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user</dc:creator>
  <cp:lastModifiedBy>劉引弟</cp:lastModifiedBy>
  <cp:revision>44</cp:revision>
  <dcterms:created xsi:type="dcterms:W3CDTF">2014-03-20T05:56:00Z</dcterms:created>
  <dcterms:modified xsi:type="dcterms:W3CDTF">2014-03-24T05:40:22Z</dcterms:modified>
</cp:coreProperties>
</file>