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4" r:id="rId4"/>
    <p:sldId id="279" r:id="rId5"/>
    <p:sldId id="304" r:id="rId6"/>
    <p:sldId id="293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60" autoAdjust="0"/>
    <p:restoredTop sz="94710" autoAdjust="0"/>
  </p:normalViewPr>
  <p:slideViewPr>
    <p:cSldViewPr>
      <p:cViewPr>
        <p:scale>
          <a:sx n="90" d="100"/>
          <a:sy n="90" d="100"/>
        </p:scale>
        <p:origin x="-594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6CD79-69E5-4C80-91E7-AC565D34C159}" type="datetimeFigureOut">
              <a:rPr lang="zh-TW" altLang="en-US" smtClean="0"/>
              <a:pPr/>
              <a:t>2014/3/25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7E7F8-3C10-4396-A2ED-5675E1DB30C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hyperlink" Target="&#39640;&#24180;&#32026;-&#25104;&#38263;&#26085;&#35468;pdf.pdf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827584" y="2348880"/>
            <a:ext cx="7488386" cy="864493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white"/>
              </a:solidFill>
            </a:endParaRPr>
          </a:p>
        </p:txBody>
      </p:sp>
      <p:sp>
        <p:nvSpPr>
          <p:cNvPr id="4" name="標題 1"/>
          <p:cNvSpPr txBox="1">
            <a:spLocks/>
          </p:cNvSpPr>
          <p:nvPr/>
        </p:nvSpPr>
        <p:spPr bwMode="auto">
          <a:xfrm>
            <a:off x="1223405" y="2457090"/>
            <a:ext cx="669674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TW" altLang="en-US" sz="3600" b="1" dirty="0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t>我</a:t>
            </a:r>
            <a:r>
              <a:rPr lang="zh-TW" altLang="en-US" sz="3600" b="1" dirty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t>的圖書館成長日誌 使用說明</a:t>
            </a:r>
            <a:endParaRPr lang="zh-TW" altLang="en-US" sz="3600" b="1" dirty="0">
              <a:solidFill>
                <a:prstClr val="white"/>
              </a:solidFill>
              <a:effectLst>
                <a:reflection blurRad="6350" stA="55000" endA="300" endPos="45500" dir="5400000" sy="-100000" algn="bl" rotWithShape="0"/>
              </a:effectLst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457200" y="188640"/>
            <a:ext cx="8229600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圖書館成長日誌編輯緣起</a:t>
            </a:r>
            <a:endParaRPr kumimoji="0" lang="zh-TW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1196752"/>
            <a:ext cx="7879080" cy="425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600"/>
              </a:lnSpc>
              <a:spcAft>
                <a:spcPts val="0"/>
              </a:spcAft>
            </a:pPr>
            <a:r>
              <a:rPr lang="zh-TW" altLang="en-US" sz="20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一、</a:t>
            </a:r>
            <a:r>
              <a:rPr lang="en-US" altLang="zh-TW" sz="20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102</a:t>
            </a:r>
            <a:r>
              <a:rPr lang="zh-TW" altLang="zh-TW" sz="2000" b="1" kern="1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lang="en-US" altLang="zh-TW" sz="2000" b="1" kern="1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zh-TW" sz="2000" b="1" kern="1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月</a:t>
            </a:r>
            <a:r>
              <a:rPr lang="en-US" altLang="zh-TW" sz="2000" b="1" kern="100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23</a:t>
            </a:r>
            <a:r>
              <a:rPr lang="zh-TW" altLang="zh-TW" sz="20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</a:t>
            </a:r>
            <a:r>
              <a:rPr lang="zh-TW" altLang="en-US" sz="20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教育局辦理</a:t>
            </a:r>
            <a:r>
              <a:rPr lang="zh-TW" altLang="zh-TW" sz="2000" b="1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世界</a:t>
            </a:r>
            <a:r>
              <a:rPr lang="zh-TW" altLang="zh-TW" sz="2000" b="1" dirty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閱讀日</a:t>
            </a:r>
            <a:r>
              <a:rPr lang="zh-TW" altLang="zh-TW" sz="2000" b="1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記者會</a:t>
            </a:r>
            <a:r>
              <a:rPr lang="zh-TW" altLang="en-US" sz="2000" b="1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揭示五大閱讀主軸。</a:t>
            </a:r>
            <a:endParaRPr lang="zh-TW" altLang="zh-TW" sz="2000" kern="1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7650" y="1952846"/>
            <a:ext cx="65966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kern="100" dirty="0" smtClean="0">
                <a:solidFill>
                  <a:srgbClr val="0066FF"/>
                </a:solidFill>
                <a:ea typeface="標楷體"/>
                <a:cs typeface="Times New Roman"/>
              </a:rPr>
              <a:t>二、提</a:t>
            </a:r>
            <a:r>
              <a:rPr lang="zh-TW" altLang="zh-TW" sz="2000" b="1" kern="100" dirty="0" smtClean="0">
                <a:solidFill>
                  <a:srgbClr val="0066FF"/>
                </a:solidFill>
                <a:ea typeface="標楷體"/>
                <a:cs typeface="Times New Roman"/>
              </a:rPr>
              <a:t>升</a:t>
            </a:r>
            <a:r>
              <a:rPr lang="zh-TW" altLang="en-US" sz="2000" b="1" kern="100" dirty="0" smtClean="0">
                <a:solidFill>
                  <a:srgbClr val="0066FF"/>
                </a:solidFill>
                <a:ea typeface="標楷體"/>
                <a:cs typeface="Times New Roman"/>
              </a:rPr>
              <a:t>本市</a:t>
            </a:r>
            <a:r>
              <a:rPr lang="zh-TW" altLang="zh-TW" sz="2000" b="1" kern="100" dirty="0" smtClean="0">
                <a:solidFill>
                  <a:srgbClr val="0066FF"/>
                </a:solidFill>
                <a:ea typeface="標楷體"/>
                <a:cs typeface="Times New Roman"/>
              </a:rPr>
              <a:t>每</a:t>
            </a:r>
            <a:r>
              <a:rPr lang="zh-TW" altLang="zh-TW" sz="2000" b="1" kern="100" dirty="0">
                <a:solidFill>
                  <a:srgbClr val="0066FF"/>
                </a:solidFill>
                <a:ea typeface="標楷體"/>
                <a:cs typeface="Times New Roman"/>
              </a:rPr>
              <a:t>一個孩子的學習能力、思考力與</a:t>
            </a:r>
            <a:r>
              <a:rPr lang="zh-TW" altLang="zh-TW" sz="2000" b="1" kern="100" dirty="0" smtClean="0">
                <a:solidFill>
                  <a:srgbClr val="0066FF"/>
                </a:solidFill>
                <a:ea typeface="標楷體"/>
                <a:cs typeface="Times New Roman"/>
              </a:rPr>
              <a:t>創造力</a:t>
            </a:r>
            <a:r>
              <a:rPr lang="zh-TW" altLang="en-US" sz="2000" b="1" kern="100" dirty="0" smtClean="0">
                <a:solidFill>
                  <a:srgbClr val="0066FF"/>
                </a:solidFill>
                <a:ea typeface="標楷體"/>
                <a:cs typeface="Times New Roman"/>
              </a:rPr>
              <a:t>。</a:t>
            </a:r>
            <a:endParaRPr lang="zh-TW" altLang="en-US" sz="2000" b="1" dirty="0">
              <a:solidFill>
                <a:srgbClr val="0066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2685427"/>
            <a:ext cx="69847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三、</a:t>
            </a:r>
            <a:r>
              <a:rPr lang="zh-TW" altLang="zh-TW" sz="20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拓</a:t>
            </a:r>
            <a:r>
              <a:rPr lang="zh-TW" altLang="zh-TW" sz="2000" b="1" kern="100" dirty="0">
                <a:solidFill>
                  <a:srgbClr val="3366FF"/>
                </a:solidFill>
                <a:ea typeface="標楷體"/>
                <a:cs typeface="Times New Roman"/>
              </a:rPr>
              <a:t>廣閱讀的場域與視野，培養臺北孩子的閱讀</a:t>
            </a:r>
            <a:r>
              <a:rPr lang="zh-TW" altLang="zh-TW" sz="20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競爭力</a:t>
            </a:r>
            <a:r>
              <a:rPr lang="zh-TW" altLang="en-US" sz="20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。</a:t>
            </a:r>
            <a:endParaRPr lang="zh-TW" altLang="en-US" sz="2000" b="1" dirty="0">
              <a:solidFill>
                <a:srgbClr val="3366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3437445"/>
            <a:ext cx="69847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四、透過融入教學，建構圖書館運用知能，樂於善用資源。</a:t>
            </a:r>
            <a:endParaRPr lang="zh-TW" altLang="en-US" sz="2000" b="1" dirty="0">
              <a:solidFill>
                <a:srgbClr val="3366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3316" y="4125587"/>
            <a:ext cx="4801314" cy="425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600"/>
              </a:lnSpc>
            </a:pPr>
            <a:r>
              <a:rPr lang="zh-TW" altLang="en-US" sz="20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五、導引閱讀教學內涵明確化、系統化。</a:t>
            </a:r>
            <a:endParaRPr lang="zh-TW" altLang="zh-TW" sz="2000" kern="1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4808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457200" y="188640"/>
            <a:ext cx="8229600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臺北市</a:t>
            </a:r>
            <a:r>
              <a:rPr kumimoji="0" lang="en-US" altLang="zh-TW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K-12</a:t>
            </a: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核心能力</a:t>
            </a:r>
            <a:endParaRPr kumimoji="0" lang="zh-TW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043608"/>
            <a:ext cx="5544616" cy="531216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808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638"/>
            <a:ext cx="9167813" cy="6858000"/>
          </a:xfrm>
          <a:prstGeom prst="rect">
            <a:avLst/>
          </a:prstGeom>
          <a:noFill/>
        </p:spPr>
      </p:pic>
      <p:sp>
        <p:nvSpPr>
          <p:cNvPr id="4" name="拱形 3"/>
          <p:cNvSpPr/>
          <p:nvPr/>
        </p:nvSpPr>
        <p:spPr>
          <a:xfrm>
            <a:off x="-3721192" y="764306"/>
            <a:ext cx="6093694" cy="6093694"/>
          </a:xfrm>
          <a:prstGeom prst="blockArc">
            <a:avLst>
              <a:gd name="adj1" fmla="val 18900000"/>
              <a:gd name="adj2" fmla="val 2700000"/>
              <a:gd name="adj3" fmla="val 354"/>
            </a:avLst>
          </a:prstGeom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手繪多邊形 4"/>
          <p:cNvSpPr/>
          <p:nvPr/>
        </p:nvSpPr>
        <p:spPr>
          <a:xfrm>
            <a:off x="2547918" y="1371680"/>
            <a:ext cx="2890655" cy="905192"/>
          </a:xfrm>
          <a:custGeom>
            <a:avLst/>
            <a:gdLst>
              <a:gd name="connsiteX0" fmla="*/ 0 w 2890655"/>
              <a:gd name="connsiteY0" fmla="*/ 0 h 905192"/>
              <a:gd name="connsiteX1" fmla="*/ 2890655 w 2890655"/>
              <a:gd name="connsiteY1" fmla="*/ 0 h 905192"/>
              <a:gd name="connsiteX2" fmla="*/ 2890655 w 2890655"/>
              <a:gd name="connsiteY2" fmla="*/ 905192 h 905192"/>
              <a:gd name="connsiteX3" fmla="*/ 0 w 2890655"/>
              <a:gd name="connsiteY3" fmla="*/ 905192 h 905192"/>
              <a:gd name="connsiteX4" fmla="*/ 0 w 2890655"/>
              <a:gd name="connsiteY4" fmla="*/ 0 h 90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0655" h="905192">
                <a:moveTo>
                  <a:pt x="0" y="0"/>
                </a:moveTo>
                <a:lnTo>
                  <a:pt x="2890655" y="0"/>
                </a:lnTo>
                <a:lnTo>
                  <a:pt x="2890655" y="905192"/>
                </a:lnTo>
                <a:lnTo>
                  <a:pt x="0" y="9051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8497" tIns="63500" rIns="63500" bIns="63500" numCol="1" spcCol="1270" anchor="ctr" anchorCtr="0">
            <a:noAutofit/>
          </a:bodyPr>
          <a:lstStyle/>
          <a:p>
            <a:pPr lvl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sz="25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勇闖史馬特（</a:t>
            </a:r>
            <a:r>
              <a:rPr lang="en-US" sz="25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Smart</a:t>
            </a:r>
            <a:r>
              <a:rPr lang="zh-TW" sz="25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）星球</a:t>
            </a:r>
            <a:endParaRPr lang="zh-TW" altLang="en-US" sz="2500" b="1" kern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橢圓 5"/>
          <p:cNvSpPr/>
          <p:nvPr/>
        </p:nvSpPr>
        <p:spPr>
          <a:xfrm>
            <a:off x="2115853" y="1268760"/>
            <a:ext cx="1131490" cy="1131490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手繪多邊形 6"/>
          <p:cNvSpPr/>
          <p:nvPr/>
        </p:nvSpPr>
        <p:spPr>
          <a:xfrm>
            <a:off x="3051974" y="2780920"/>
            <a:ext cx="2993622" cy="905192"/>
          </a:xfrm>
          <a:custGeom>
            <a:avLst/>
            <a:gdLst>
              <a:gd name="connsiteX0" fmla="*/ 0 w 2993622"/>
              <a:gd name="connsiteY0" fmla="*/ 0 h 905192"/>
              <a:gd name="connsiteX1" fmla="*/ 2993622 w 2993622"/>
              <a:gd name="connsiteY1" fmla="*/ 0 h 905192"/>
              <a:gd name="connsiteX2" fmla="*/ 2993622 w 2993622"/>
              <a:gd name="connsiteY2" fmla="*/ 905192 h 905192"/>
              <a:gd name="connsiteX3" fmla="*/ 0 w 2993622"/>
              <a:gd name="connsiteY3" fmla="*/ 905192 h 905192"/>
              <a:gd name="connsiteX4" fmla="*/ 0 w 2993622"/>
              <a:gd name="connsiteY4" fmla="*/ 0 h 90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3622" h="905192">
                <a:moveTo>
                  <a:pt x="0" y="0"/>
                </a:moveTo>
                <a:lnTo>
                  <a:pt x="2993622" y="0"/>
                </a:lnTo>
                <a:lnTo>
                  <a:pt x="2993622" y="905192"/>
                </a:lnTo>
                <a:lnTo>
                  <a:pt x="0" y="9051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8497" tIns="63500" rIns="63500" bIns="63500" numCol="1" spcCol="1270" anchor="ctr" anchorCtr="0">
            <a:noAutofit/>
          </a:bodyPr>
          <a:lstStyle/>
          <a:p>
            <a:pPr lvl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sz="25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拯救布克斯</a:t>
            </a:r>
            <a:r>
              <a:rPr lang="en-US" sz="25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(Books)</a:t>
            </a:r>
            <a:r>
              <a:rPr lang="zh-TW" sz="25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島</a:t>
            </a:r>
            <a:endParaRPr lang="zh-TW" altLang="en-US" sz="2500" b="1" kern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橢圓 7"/>
          <p:cNvSpPr/>
          <p:nvPr/>
        </p:nvSpPr>
        <p:spPr>
          <a:xfrm>
            <a:off x="2497007" y="2649360"/>
            <a:ext cx="1131490" cy="1131490"/>
          </a:xfrm>
          <a:prstGeom prst="ellipse">
            <a:avLst/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手繪多邊形 8"/>
          <p:cNvSpPr/>
          <p:nvPr/>
        </p:nvSpPr>
        <p:spPr>
          <a:xfrm>
            <a:off x="2618218" y="4149074"/>
            <a:ext cx="3826011" cy="905192"/>
          </a:xfrm>
          <a:custGeom>
            <a:avLst/>
            <a:gdLst>
              <a:gd name="connsiteX0" fmla="*/ 0 w 3826011"/>
              <a:gd name="connsiteY0" fmla="*/ 0 h 905192"/>
              <a:gd name="connsiteX1" fmla="*/ 3826011 w 3826011"/>
              <a:gd name="connsiteY1" fmla="*/ 0 h 905192"/>
              <a:gd name="connsiteX2" fmla="*/ 3826011 w 3826011"/>
              <a:gd name="connsiteY2" fmla="*/ 905192 h 905192"/>
              <a:gd name="connsiteX3" fmla="*/ 0 w 3826011"/>
              <a:gd name="connsiteY3" fmla="*/ 905192 h 905192"/>
              <a:gd name="connsiteX4" fmla="*/ 0 w 3826011"/>
              <a:gd name="connsiteY4" fmla="*/ 0 h 90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6011" h="905192">
                <a:moveTo>
                  <a:pt x="0" y="0"/>
                </a:moveTo>
                <a:lnTo>
                  <a:pt x="3826011" y="0"/>
                </a:lnTo>
                <a:lnTo>
                  <a:pt x="3826011" y="905192"/>
                </a:lnTo>
                <a:lnTo>
                  <a:pt x="0" y="905192"/>
                </a:lnTo>
                <a:lnTo>
                  <a:pt x="0" y="0"/>
                </a:lnTo>
                <a:close/>
              </a:path>
            </a:pathLst>
          </a:custGeom>
          <a:solidFill>
            <a:srgbClr val="0033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8497" tIns="60960" rIns="60960" bIns="6096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sz="24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破解賽恩思</a:t>
            </a:r>
            <a:r>
              <a:rPr lang="en-US" altLang="zh-TW" sz="24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24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sz="24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（</a:t>
            </a:r>
            <a:r>
              <a:rPr lang="en-US" sz="24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Science</a:t>
            </a:r>
            <a:r>
              <a:rPr lang="zh-TW" sz="2400" b="1" kern="1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）密碼</a:t>
            </a:r>
            <a:endParaRPr lang="zh-TW" altLang="en-US" sz="2400" b="1" kern="1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橢圓 9">
            <a:hlinkClick r:id="rId5" action="ppaction://hlinkfile"/>
          </p:cNvPr>
          <p:cNvSpPr/>
          <p:nvPr/>
        </p:nvSpPr>
        <p:spPr>
          <a:xfrm>
            <a:off x="2115853" y="4005055"/>
            <a:ext cx="1131490" cy="1131490"/>
          </a:xfrm>
          <a:prstGeom prst="ellipse">
            <a:avLst/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2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05060"/>
            <a:ext cx="1304019" cy="1152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標題 1"/>
          <p:cNvSpPr txBox="1">
            <a:spLocks/>
          </p:cNvSpPr>
          <p:nvPr/>
        </p:nvSpPr>
        <p:spPr>
          <a:xfrm>
            <a:off x="457200" y="188640"/>
            <a:ext cx="8229600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圖書館成長日誌運用模式</a:t>
            </a:r>
            <a:endParaRPr kumimoji="0" lang="zh-TW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</p:txBody>
      </p:sp>
      <p:sp>
        <p:nvSpPr>
          <p:cNvPr id="2" name="圓角矩形 1"/>
          <p:cNvSpPr/>
          <p:nvPr/>
        </p:nvSpPr>
        <p:spPr>
          <a:xfrm>
            <a:off x="6804248" y="1259632"/>
            <a:ext cx="1728192" cy="94523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chemeClr val="accent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教學</a:t>
            </a:r>
            <a:endParaRPr lang="en-US" altLang="zh-TW" b="1" dirty="0" smtClean="0">
              <a:solidFill>
                <a:schemeClr val="accent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b="1" dirty="0">
                <a:solidFill>
                  <a:schemeClr val="accent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引導</a:t>
            </a:r>
          </a:p>
        </p:txBody>
      </p:sp>
      <p:sp>
        <p:nvSpPr>
          <p:cNvPr id="15" name="圓角矩形 14"/>
          <p:cNvSpPr/>
          <p:nvPr/>
        </p:nvSpPr>
        <p:spPr>
          <a:xfrm>
            <a:off x="6804248" y="2555776"/>
            <a:ext cx="1728192" cy="94523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chemeClr val="accent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探索學習</a:t>
            </a:r>
            <a:endParaRPr lang="en-US" altLang="zh-TW" b="1" dirty="0" smtClean="0">
              <a:solidFill>
                <a:schemeClr val="accent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b="1" dirty="0">
                <a:solidFill>
                  <a:schemeClr val="accent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完成</a:t>
            </a:r>
            <a:r>
              <a:rPr lang="zh-TW" altLang="en-US" b="1" dirty="0" smtClean="0">
                <a:solidFill>
                  <a:schemeClr val="accent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日誌</a:t>
            </a:r>
            <a:endParaRPr lang="zh-TW" altLang="en-US" b="1" dirty="0">
              <a:solidFill>
                <a:schemeClr val="accent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6" name="圓角矩形 15"/>
          <p:cNvSpPr/>
          <p:nvPr/>
        </p:nvSpPr>
        <p:spPr>
          <a:xfrm>
            <a:off x="6876256" y="3779912"/>
            <a:ext cx="1728192" cy="94523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chemeClr val="accent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家長或教師</a:t>
            </a:r>
            <a:endParaRPr lang="en-US" altLang="zh-TW" b="1" dirty="0" smtClean="0">
              <a:solidFill>
                <a:schemeClr val="accent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b="1" dirty="0" smtClean="0">
                <a:solidFill>
                  <a:schemeClr val="accent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認證</a:t>
            </a:r>
            <a:endParaRPr lang="zh-TW" altLang="en-US" b="1" dirty="0">
              <a:solidFill>
                <a:schemeClr val="accent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6907736" y="5013176"/>
            <a:ext cx="1728192" cy="94523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chemeClr val="accent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獎勵提升</a:t>
            </a:r>
            <a:endParaRPr lang="en-US" altLang="zh-TW" b="1" dirty="0" smtClean="0">
              <a:solidFill>
                <a:schemeClr val="accent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/>
            <a:r>
              <a:rPr lang="zh-TW" altLang="en-US" b="1" dirty="0" smtClean="0">
                <a:solidFill>
                  <a:schemeClr val="accent2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學習動機</a:t>
            </a:r>
            <a:endParaRPr lang="zh-TW" altLang="en-US" b="1" dirty="0">
              <a:solidFill>
                <a:schemeClr val="accent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cxnSp>
        <p:nvCxnSpPr>
          <p:cNvPr id="18" name="直線單箭頭接點 17"/>
          <p:cNvCxnSpPr/>
          <p:nvPr/>
        </p:nvCxnSpPr>
        <p:spPr>
          <a:xfrm>
            <a:off x="7668344" y="2204864"/>
            <a:ext cx="0" cy="3509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0" name="直線單箭頭接點 19"/>
          <p:cNvCxnSpPr/>
          <p:nvPr/>
        </p:nvCxnSpPr>
        <p:spPr>
          <a:xfrm>
            <a:off x="7668344" y="3438128"/>
            <a:ext cx="0" cy="3509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21" name="直線單箭頭接點 20"/>
          <p:cNvCxnSpPr/>
          <p:nvPr/>
        </p:nvCxnSpPr>
        <p:spPr>
          <a:xfrm>
            <a:off x="7668344" y="4662264"/>
            <a:ext cx="0" cy="3509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99392"/>
            <a:ext cx="9167813" cy="6858000"/>
          </a:xfrm>
          <a:prstGeom prst="rect">
            <a:avLst/>
          </a:prstGeom>
          <a:noFill/>
        </p:spPr>
      </p:pic>
      <p:sp>
        <p:nvSpPr>
          <p:cNvPr id="3" name="標題 1"/>
          <p:cNvSpPr txBox="1">
            <a:spLocks/>
          </p:cNvSpPr>
          <p:nvPr/>
        </p:nvSpPr>
        <p:spPr>
          <a:xfrm>
            <a:off x="457200" y="188640"/>
            <a:ext cx="8229600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TW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圖書館成長</a:t>
            </a:r>
            <a:r>
              <a:rPr lang="zh-TW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日誌運用建議</a:t>
            </a:r>
            <a:endParaRPr lang="zh-TW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1412776"/>
            <a:ext cx="7263527" cy="425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600"/>
              </a:lnSpc>
            </a:pPr>
            <a:r>
              <a:rPr lang="zh-TW" altLang="en-US" sz="24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zh-TW" altLang="en-US" sz="24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、推廣說明，導引教師團隊重視，共同努力紮根</a:t>
            </a:r>
            <a:r>
              <a:rPr lang="zh-TW" altLang="en-US" sz="2400" b="1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TW" altLang="zh-TW" sz="2400" kern="1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3674" y="2247255"/>
            <a:ext cx="7879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kern="100" dirty="0" smtClean="0">
                <a:solidFill>
                  <a:srgbClr val="0066FF"/>
                </a:solidFill>
                <a:ea typeface="標楷體"/>
                <a:cs typeface="Times New Roman"/>
              </a:rPr>
              <a:t>二</a:t>
            </a:r>
            <a:r>
              <a:rPr lang="zh-TW" altLang="en-US" sz="2400" b="1" kern="100" dirty="0" smtClean="0">
                <a:solidFill>
                  <a:srgbClr val="0066FF"/>
                </a:solidFill>
                <a:ea typeface="標楷體"/>
                <a:cs typeface="Times New Roman"/>
              </a:rPr>
              <a:t>、結合課程，融入領域教學，循序引導學生主題學習。</a:t>
            </a:r>
            <a:endParaRPr lang="zh-TW" altLang="en-US" sz="2400" b="1" dirty="0">
              <a:solidFill>
                <a:srgbClr val="0066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3111351"/>
            <a:ext cx="7499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三</a:t>
            </a:r>
            <a:r>
              <a:rPr lang="zh-TW" altLang="en-US" sz="24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、整合學校本位閱讀深獎勵制度</a:t>
            </a:r>
            <a:r>
              <a:rPr lang="zh-TW" altLang="zh-TW" sz="24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，</a:t>
            </a:r>
            <a:r>
              <a:rPr lang="zh-TW" altLang="en-US" sz="24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鼓舞學習動機。</a:t>
            </a:r>
            <a:endParaRPr lang="zh-TW" altLang="en-US" sz="2400" b="1" dirty="0">
              <a:solidFill>
                <a:srgbClr val="3366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7624" y="4119463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四</a:t>
            </a:r>
            <a:r>
              <a:rPr lang="zh-TW" altLang="en-US" sz="2400" b="1" kern="100" dirty="0" smtClean="0">
                <a:solidFill>
                  <a:srgbClr val="3366FF"/>
                </a:solidFill>
                <a:ea typeface="標楷體"/>
                <a:cs typeface="Times New Roman"/>
              </a:rPr>
              <a:t>、適度規畫辦理推廣或競賽活動，延伸學習。</a:t>
            </a:r>
            <a:endParaRPr lang="zh-TW" altLang="en-US" sz="2400" b="1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95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2013-明湖國小-圖書館成長日誌\0115-中年級封面-ptt版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</p:spPr>
      </p:pic>
      <p:sp>
        <p:nvSpPr>
          <p:cNvPr id="4" name="標題 1"/>
          <p:cNvSpPr txBox="1">
            <a:spLocks/>
          </p:cNvSpPr>
          <p:nvPr/>
        </p:nvSpPr>
        <p:spPr>
          <a:xfrm>
            <a:off x="457200" y="188640"/>
            <a:ext cx="8229600" cy="8549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圖書館成長日誌</a:t>
            </a:r>
            <a:r>
              <a:rPr kumimoji="0" lang="en-US" altLang="zh-TW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j-cs"/>
              </a:rPr>
              <a:t>Q&amp;A</a:t>
            </a:r>
            <a:endParaRPr kumimoji="0" lang="zh-TW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j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52" y="1556792"/>
            <a:ext cx="4647426" cy="425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600"/>
              </a:lnSpc>
            </a:pPr>
            <a:r>
              <a:rPr lang="zh-TW" altLang="en-US" sz="24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zh-TW" altLang="en-US" sz="24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、後續是否編輯教學參考手冊</a:t>
            </a:r>
            <a:r>
              <a:rPr lang="en-US" altLang="zh-TW" sz="24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zh-TW" sz="2400" kern="1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69182" y="2499186"/>
            <a:ext cx="2800767" cy="425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600"/>
              </a:lnSpc>
            </a:pPr>
            <a:r>
              <a:rPr lang="zh-TW" altLang="en-US" sz="24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二、後續如何印發</a:t>
            </a:r>
            <a:r>
              <a:rPr lang="en-US" altLang="zh-TW" sz="24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zh-TW" sz="2400" kern="1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2335" y="3435290"/>
            <a:ext cx="4031873" cy="425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600"/>
              </a:lnSpc>
            </a:pPr>
            <a:r>
              <a:rPr lang="zh-TW" altLang="en-US" sz="24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三、是否訂立教師獎勵制度</a:t>
            </a:r>
            <a:r>
              <a:rPr lang="en-US" altLang="zh-TW" sz="2400" b="1" kern="100" dirty="0" smtClean="0">
                <a:solidFill>
                  <a:srgbClr val="0066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zh-TW" sz="2400" kern="100" dirty="0">
              <a:solidFill>
                <a:srgbClr val="0066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4808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230</Words>
  <Application>Microsoft Office PowerPoint</Application>
  <PresentationFormat>如螢幕大小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林其賢</cp:lastModifiedBy>
  <cp:revision>63</cp:revision>
  <dcterms:created xsi:type="dcterms:W3CDTF">2014-03-20T05:56:00Z</dcterms:created>
  <dcterms:modified xsi:type="dcterms:W3CDTF">2014-03-25T02:15:04Z</dcterms:modified>
</cp:coreProperties>
</file>